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slideMasters/slideMaster11.xml" ContentType="application/vnd.openxmlformats-officedocument.presentationml.slideMaster+xml"/>
  <Override PartName="/ppt/slides/slide11.xml" ContentType="application/vnd.openxmlformats-officedocument.presentationml.slide+xml"/>
  <Override PartName="/ppt/slideMasters/slideMaster12.xml" ContentType="application/vnd.openxmlformats-officedocument.presentationml.slideMaster+xml"/>
  <Override PartName="/ppt/slides/slide12.xml" ContentType="application/vnd.openxmlformats-officedocument.presentationml.slide+xml"/>
  <Override PartName="/ppt/slideMasters/slideMaster13.xml" ContentType="application/vnd.openxmlformats-officedocument.presentationml.slideMaster+xml"/>
  <Override PartName="/ppt/slides/slide13.xml" ContentType="application/vnd.openxmlformats-officedocument.presentationml.slide+xml"/>
  <Override PartName="/ppt/slideMasters/slideMaster14.xml" ContentType="application/vnd.openxmlformats-officedocument.presentationml.slideMaster+xml"/>
  <Override PartName="/ppt/slides/slide14.xml" ContentType="application/vnd.openxmlformats-officedocument.presentationml.slide+xml"/>
  <Override PartName="/ppt/slideMasters/slideMaster15.xml" ContentType="application/vnd.openxmlformats-officedocument.presentationml.slideMaster+xml"/>
  <Override PartName="/ppt/slides/slide15.xml" ContentType="application/vnd.openxmlformats-officedocument.presentationml.slide+xml"/>
  <Override PartName="/ppt/slideMasters/slideMaster16.xml" ContentType="application/vnd.openxmlformats-officedocument.presentationml.slideMaster+xml"/>
  <Override PartName="/ppt/slides/slide16.xml" ContentType="application/vnd.openxmlformats-officedocument.presentationml.slide+xml"/>
  <Override PartName="/ppt/slideMasters/slideMaster17.xml" ContentType="application/vnd.openxmlformats-officedocument.presentationml.slideMaster+xml"/>
  <Override PartName="/ppt/slides/slide17.xml" ContentType="application/vnd.openxmlformats-officedocument.presentationml.slide+xml"/>
  <Override PartName="/ppt/slideMasters/slideMaster18.xml" ContentType="application/vnd.openxmlformats-officedocument.presentationml.slideMaster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notesMasterIdLst>
    <p:notesMasterId r:id="rId20"/>
  </p:notesMasterIdLst>
  <p:sldSz cx="9144000" cy="5143500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1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1.xml"/>
		</Relationships>
</file>

<file path=ppt/notesSlides/_rels/notesSlide1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2.xml"/>
		</Relationships>
</file>

<file path=ppt/notesSlides/_rels/notesSlide1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3.xml"/>
		</Relationships>
</file>

<file path=ppt/notesSlides/_rels/notesSlide1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4.xml"/>
		</Relationships>
</file>

<file path=ppt/notesSlides/_rels/notesSlide1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5.xml"/>
		</Relationships>
</file>

<file path=ppt/notesSlides/_rels/notesSlide1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6.xml"/>
		</Relationships>
</file>

<file path=ppt/notesSlides/_rels/notesSlide1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7.xml"/>
		</Relationships>
</file>

<file path=ppt/notesSlides/_rels/notesSlide1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8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0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1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3-1.png"/><Relationship Id="rId2" Type="http://schemas.openxmlformats.org/officeDocument/2006/relationships/image" Target="../media/image-13-2.png"/><Relationship Id="rId3" Type="http://schemas.openxmlformats.org/officeDocument/2006/relationships/image" Target="../media/image-13-3.png"/><Relationship Id="rId4" Type="http://schemas.openxmlformats.org/officeDocument/2006/relationships/image" Target="../media/image-13-4.png"/><Relationship Id="rId5" Type="http://schemas.openxmlformats.org/officeDocument/2006/relationships/image" Target="../media/image-13-5.png"/><Relationship Id="rId6" Type="http://schemas.openxmlformats.org/officeDocument/2006/relationships/image" Target="../media/image-13-6.png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5-1.png"/><Relationship Id="rId2" Type="http://schemas.openxmlformats.org/officeDocument/2006/relationships/image" Target="../media/image-15-2.png"/><Relationship Id="rId3" Type="http://schemas.openxmlformats.org/officeDocument/2006/relationships/image" Target="../media/image-15-3.png"/><Relationship Id="rId4" Type="http://schemas.openxmlformats.org/officeDocument/2006/relationships/image" Target="../media/image-15-4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7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18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-2-1.png"/><Relationship Id="rId2" Type="http://schemas.openxmlformats.org/officeDocument/2006/relationships/image" Target="../media/image-2-2.png"/><Relationship Id="rId3" Type="http://schemas.openxmlformats.org/officeDocument/2006/relationships/image" Target="../media/image-2-3.png"/><Relationship Id="rId4" Type="http://schemas.openxmlformats.org/officeDocument/2006/relationships/image" Target="../media/image-2-4.png"/><Relationship Id="rId5" Type="http://schemas.openxmlformats.org/officeDocument/2006/relationships/image" Target="../media/image-2-5.png"/><Relationship Id="rId6" Type="http://schemas.openxmlformats.org/officeDocument/2006/relationships/slideLayout" Target="../slideLayouts/slideLayout1.xml"/><Relationship Id="rId7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-3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-5-1.png"/><Relationship Id="rId2" Type="http://schemas.openxmlformats.org/officeDocument/2006/relationships/image" Target="../media/image-5-2.png"/><Relationship Id="rId3" Type="http://schemas.openxmlformats.org/officeDocument/2006/relationships/image" Target="../media/image-5-3.png"/><Relationship Id="rId4" Type="http://schemas.openxmlformats.org/officeDocument/2006/relationships/image" Target="../media/image-5-4.png"/><Relationship Id="rId5" Type="http://schemas.openxmlformats.org/officeDocument/2006/relationships/image" Target="../media/image-5-5.png"/><Relationship Id="rId6" Type="http://schemas.openxmlformats.org/officeDocument/2006/relationships/image" Target="../media/image-5-6.png"/><Relationship Id="rId7" Type="http://schemas.openxmlformats.org/officeDocument/2006/relationships/slideLayout" Target="../slideLayouts/slideLayout1.xml"/><Relationship Id="rId8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-6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-7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-8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-9-1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0D5C6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3931920"/>
            <a:ext cx="9144000" cy="1211580"/>
          </a:xfrm>
          <a:prstGeom prst="rect">
            <a:avLst/>
          </a:prstGeom>
          <a:solidFill>
            <a:srgbClr val="1A2B2E">
              <a:alpha val="70000"/>
            </a:srgbClr>
          </a:solidFill>
          <a:ln/>
        </p:spPr>
      </p:sp>
      <p:sp>
        <p:nvSpPr>
          <p:cNvPr id="3" name="Text 1"/>
          <p:cNvSpPr/>
          <p:nvPr/>
        </p:nvSpPr>
        <p:spPr>
          <a:xfrm>
            <a:off x="457200" y="1463040"/>
            <a:ext cx="8229600" cy="9144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48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Research Paradigms</a:t>
            </a:r>
            <a:endParaRPr lang="en-US" sz="4800" dirty="0"/>
          </a:p>
        </p:txBody>
      </p:sp>
      <p:sp>
        <p:nvSpPr>
          <p:cNvPr id="4" name="Text 2"/>
          <p:cNvSpPr/>
          <p:nvPr/>
        </p:nvSpPr>
        <p:spPr>
          <a:xfrm>
            <a:off x="457200" y="2468880"/>
            <a:ext cx="82296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2400" i="1" dirty="0">
                <a:solidFill>
                  <a:srgbClr val="F8F7F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Finding Your Philosophical Lens</a:t>
            </a:r>
            <a:endParaRPr lang="en-US" sz="2400" dirty="0"/>
          </a:p>
        </p:txBody>
      </p:sp>
      <p:sp>
        <p:nvSpPr>
          <p:cNvPr id="5" name="Text 3"/>
          <p:cNvSpPr/>
          <p:nvPr/>
        </p:nvSpPr>
        <p:spPr>
          <a:xfrm>
            <a:off x="457200" y="3108960"/>
            <a:ext cx="8229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Chapter 2</a:t>
            </a:r>
            <a:endParaRPr lang="en-US" sz="1800" dirty="0"/>
          </a:p>
        </p:txBody>
      </p:sp>
      <p:sp>
        <p:nvSpPr>
          <p:cNvPr id="6" name="Text 4"/>
          <p:cNvSpPr/>
          <p:nvPr/>
        </p:nvSpPr>
        <p:spPr>
          <a:xfrm>
            <a:off x="457200" y="4069080"/>
            <a:ext cx="82296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Author: Dr Pauline Prevett, University of Manchester</a:t>
            </a:r>
            <a:endParaRPr lang="en-US" sz="1400" dirty="0"/>
          </a:p>
        </p:txBody>
      </p:sp>
      <p:sp>
        <p:nvSpPr>
          <p:cNvPr id="7" name="Text 5"/>
          <p:cNvSpPr/>
          <p:nvPr/>
        </p:nvSpPr>
        <p:spPr>
          <a:xfrm>
            <a:off x="457200" y="4389120"/>
            <a:ext cx="82296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i="1" dirty="0">
                <a:solidFill>
                  <a:srgbClr val="F8F7F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From: Research Literacy &amp; Design Interactive Web App (2026)</a:t>
            </a:r>
            <a:endParaRPr lang="en-US" sz="1200" dirty="0"/>
          </a:p>
        </p:txBody>
      </p:sp>
      <p:sp>
        <p:nvSpPr>
          <p:cNvPr id="8" name="Text 6"/>
          <p:cNvSpPr/>
          <p:nvPr/>
        </p:nvSpPr>
        <p:spPr>
          <a:xfrm>
            <a:off x="457200" y="4754880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000" dirty="0">
                <a:solidFill>
                  <a:srgbClr val="F8F7F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© 2026 Dr Pauline Prevett</a:t>
            </a:r>
            <a:endParaRPr lang="en-US" sz="1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C62828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760" y="137160"/>
            <a:ext cx="594360" cy="59436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97280" y="182880"/>
            <a:ext cx="7315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Critical Theory</a:t>
            </a:r>
            <a:endParaRPr lang="en-US" sz="3000" dirty="0"/>
          </a:p>
        </p:txBody>
      </p:sp>
      <p:sp>
        <p:nvSpPr>
          <p:cNvPr id="5" name="Text 2"/>
          <p:cNvSpPr/>
          <p:nvPr/>
        </p:nvSpPr>
        <p:spPr>
          <a:xfrm>
            <a:off x="457200" y="1005840"/>
            <a:ext cx="8229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i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 is shaped by power relations. Research should expose oppression and contribute to emancipation.</a:t>
            </a:r>
            <a:endParaRPr lang="en-US" sz="1300" dirty="0"/>
          </a:p>
        </p:txBody>
      </p:sp>
      <p:sp>
        <p:nvSpPr>
          <p:cNvPr id="6" name="Text 3"/>
          <p:cNvSpPr/>
          <p:nvPr/>
        </p:nvSpPr>
        <p:spPr>
          <a:xfrm>
            <a:off x="45720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C6282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Ontology</a:t>
            </a:r>
            <a:endParaRPr lang="en-US" sz="1300" dirty="0"/>
          </a:p>
        </p:txBody>
      </p:sp>
      <p:sp>
        <p:nvSpPr>
          <p:cNvPr id="7" name="Text 4"/>
          <p:cNvSpPr/>
          <p:nvPr/>
        </p:nvSpPr>
        <p:spPr>
          <a:xfrm>
            <a:off x="45720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 shaped by social, political, cultural, economic power structures</a:t>
            </a:r>
            <a:endParaRPr lang="en-US" sz="1100" dirty="0"/>
          </a:p>
        </p:txBody>
      </p:sp>
      <p:sp>
        <p:nvSpPr>
          <p:cNvPr id="8" name="Text 5"/>
          <p:cNvSpPr/>
          <p:nvPr/>
        </p:nvSpPr>
        <p:spPr>
          <a:xfrm>
            <a:off x="329184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C6282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Epistemology</a:t>
            </a:r>
            <a:endParaRPr lang="en-US" sz="1300" dirty="0"/>
          </a:p>
        </p:txBody>
      </p:sp>
      <p:sp>
        <p:nvSpPr>
          <p:cNvPr id="9" name="Text 6"/>
          <p:cNvSpPr/>
          <p:nvPr/>
        </p:nvSpPr>
        <p:spPr>
          <a:xfrm>
            <a:off x="329184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Knowledge is political and value-laden; research is transformative</a:t>
            </a:r>
            <a:endParaRPr lang="en-US" sz="1100" dirty="0"/>
          </a:p>
        </p:txBody>
      </p:sp>
      <p:sp>
        <p:nvSpPr>
          <p:cNvPr id="10" name="Text 7"/>
          <p:cNvSpPr/>
          <p:nvPr/>
        </p:nvSpPr>
        <p:spPr>
          <a:xfrm>
            <a:off x="612648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C6282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Methods</a:t>
            </a:r>
            <a:endParaRPr lang="en-US" sz="1300" dirty="0"/>
          </a:p>
        </p:txBody>
      </p:sp>
      <p:sp>
        <p:nvSpPr>
          <p:cNvPr id="11" name="Text 8"/>
          <p:cNvSpPr/>
          <p:nvPr/>
        </p:nvSpPr>
        <p:spPr>
          <a:xfrm>
            <a:off x="612648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Participatory action research, critical discourse analysis, ideology critique</a:t>
            </a:r>
            <a:endParaRPr lang="en-US" sz="1100" dirty="0"/>
          </a:p>
        </p:txBody>
      </p:sp>
      <p:sp>
        <p:nvSpPr>
          <p:cNvPr id="12" name="Text 9"/>
          <p:cNvSpPr/>
          <p:nvPr/>
        </p:nvSpPr>
        <p:spPr>
          <a:xfrm>
            <a:off x="457200" y="2468880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Figures: Frankfurt School, Paulo Freire, bell hooks   |   Quality Criteria: Catalytic validity, transformative potential</a:t>
            </a:r>
            <a:endParaRPr lang="en-US" sz="1000" dirty="0"/>
          </a:p>
        </p:txBody>
      </p:sp>
      <p:sp>
        <p:nvSpPr>
          <p:cNvPr id="13" name="Shape 10"/>
          <p:cNvSpPr/>
          <p:nvPr/>
        </p:nvSpPr>
        <p:spPr>
          <a:xfrm>
            <a:off x="457200" y="2788920"/>
            <a:ext cx="8229600" cy="502920"/>
          </a:xfrm>
          <a:prstGeom prst="rect">
            <a:avLst/>
          </a:prstGeom>
          <a:solidFill>
            <a:srgbClr val="C62828">
              <a:alpha val="10000"/>
            </a:srgbClr>
          </a:solidFill>
          <a:ln/>
        </p:spPr>
      </p:sp>
      <p:sp>
        <p:nvSpPr>
          <p:cNvPr id="14" name="Shape 11"/>
          <p:cNvSpPr/>
          <p:nvPr/>
        </p:nvSpPr>
        <p:spPr>
          <a:xfrm>
            <a:off x="457200" y="2788920"/>
            <a:ext cx="54864" cy="502920"/>
          </a:xfrm>
          <a:prstGeom prst="rect">
            <a:avLst/>
          </a:prstGeom>
          <a:solidFill>
            <a:srgbClr val="C62828"/>
          </a:solidFill>
          <a:ln/>
        </p:spPr>
      </p:sp>
      <p:sp>
        <p:nvSpPr>
          <p:cNvPr id="15" name="Text 12"/>
          <p:cNvSpPr/>
          <p:nvPr/>
        </p:nvSpPr>
        <p:spPr>
          <a:xfrm>
            <a:off x="640080" y="2788920"/>
            <a:ext cx="786384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Typical question: "How does power shape X?"</a:t>
            </a:r>
            <a:endParaRPr lang="en-US" sz="1400" dirty="0"/>
          </a:p>
        </p:txBody>
      </p:sp>
      <p:sp>
        <p:nvSpPr>
          <p:cNvPr id="16" name="Shape 13"/>
          <p:cNvSpPr/>
          <p:nvPr/>
        </p:nvSpPr>
        <p:spPr>
          <a:xfrm>
            <a:off x="457200" y="3429000"/>
            <a:ext cx="8229600" cy="155448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17" name="Shape 14"/>
          <p:cNvSpPr/>
          <p:nvPr/>
        </p:nvSpPr>
        <p:spPr>
          <a:xfrm>
            <a:off x="457200" y="3429000"/>
            <a:ext cx="8229600" cy="320040"/>
          </a:xfrm>
          <a:prstGeom prst="rect">
            <a:avLst/>
          </a:prstGeom>
          <a:solidFill>
            <a:srgbClr val="C62828"/>
          </a:solidFill>
          <a:ln/>
        </p:spPr>
      </p:sp>
      <p:sp>
        <p:nvSpPr>
          <p:cNvPr id="18" name="Text 15"/>
          <p:cNvSpPr/>
          <p:nvPr/>
        </p:nvSpPr>
        <p:spPr>
          <a:xfrm>
            <a:off x="640080" y="3456432"/>
            <a:ext cx="78638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📋 Research Scenario</a:t>
            </a:r>
            <a:endParaRPr lang="en-US" sz="1200" dirty="0"/>
          </a:p>
        </p:txBody>
      </p:sp>
      <p:sp>
        <p:nvSpPr>
          <p:cNvPr id="19" name="Text 16"/>
          <p:cNvSpPr/>
          <p:nvPr/>
        </p:nvSpPr>
        <p:spPr>
          <a:xfrm>
            <a:off x="640080" y="3840480"/>
            <a:ext cx="7863840" cy="10515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researcher works with migrant domestic workers to examine how immigration policies and employment law intersect to create conditions of exploitation, co-developing advocacy strategies with participants.</a:t>
            </a:r>
            <a:endParaRPr lang="en-US" sz="13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00838F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760" y="137160"/>
            <a:ext cx="594360" cy="59436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97280" y="182880"/>
            <a:ext cx="7315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Pragmatism</a:t>
            </a:r>
            <a:endParaRPr lang="en-US" sz="3000" dirty="0"/>
          </a:p>
        </p:txBody>
      </p:sp>
      <p:sp>
        <p:nvSpPr>
          <p:cNvPr id="5" name="Text 2"/>
          <p:cNvSpPr/>
          <p:nvPr/>
        </p:nvSpPr>
        <p:spPr>
          <a:xfrm>
            <a:off x="457200" y="1005840"/>
            <a:ext cx="8229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i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Truth is determined by practical consequences. Focus on 'what works' rather than abstract philosophical debates.</a:t>
            </a:r>
            <a:endParaRPr lang="en-US" sz="1300" dirty="0"/>
          </a:p>
        </p:txBody>
      </p:sp>
      <p:sp>
        <p:nvSpPr>
          <p:cNvPr id="6" name="Text 3"/>
          <p:cNvSpPr/>
          <p:nvPr/>
        </p:nvSpPr>
        <p:spPr>
          <a:xfrm>
            <a:off x="45720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00838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Ontology</a:t>
            </a:r>
            <a:endParaRPr lang="en-US" sz="1300" dirty="0"/>
          </a:p>
        </p:txBody>
      </p:sp>
      <p:sp>
        <p:nvSpPr>
          <p:cNvPr id="7" name="Text 4"/>
          <p:cNvSpPr/>
          <p:nvPr/>
        </p:nvSpPr>
        <p:spPr>
          <a:xfrm>
            <a:off x="45720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 exists but is interpreted through human action and consequences</a:t>
            </a:r>
            <a:endParaRPr lang="en-US" sz="1100" dirty="0"/>
          </a:p>
        </p:txBody>
      </p:sp>
      <p:sp>
        <p:nvSpPr>
          <p:cNvPr id="8" name="Text 5"/>
          <p:cNvSpPr/>
          <p:nvPr/>
        </p:nvSpPr>
        <p:spPr>
          <a:xfrm>
            <a:off x="329184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00838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Epistemology</a:t>
            </a:r>
            <a:endParaRPr lang="en-US" sz="1300" dirty="0"/>
          </a:p>
        </p:txBody>
      </p:sp>
      <p:sp>
        <p:nvSpPr>
          <p:cNvPr id="9" name="Text 6"/>
          <p:cNvSpPr/>
          <p:nvPr/>
        </p:nvSpPr>
        <p:spPr>
          <a:xfrm>
            <a:off x="329184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Knowledge judged by practical utility and problem-solving effectiveness</a:t>
            </a:r>
            <a:endParaRPr lang="en-US" sz="1100" dirty="0"/>
          </a:p>
        </p:txBody>
      </p:sp>
      <p:sp>
        <p:nvSpPr>
          <p:cNvPr id="10" name="Text 7"/>
          <p:cNvSpPr/>
          <p:nvPr/>
        </p:nvSpPr>
        <p:spPr>
          <a:xfrm>
            <a:off x="612648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00838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Methods</a:t>
            </a:r>
            <a:endParaRPr lang="en-US" sz="1300" dirty="0"/>
          </a:p>
        </p:txBody>
      </p:sp>
      <p:sp>
        <p:nvSpPr>
          <p:cNvPr id="11" name="Text 8"/>
          <p:cNvSpPr/>
          <p:nvPr/>
        </p:nvSpPr>
        <p:spPr>
          <a:xfrm>
            <a:off x="612648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Mixed methods chosen based on research question, not paradigmatic loyalty</a:t>
            </a:r>
            <a:endParaRPr lang="en-US" sz="1100" dirty="0"/>
          </a:p>
        </p:txBody>
      </p:sp>
      <p:sp>
        <p:nvSpPr>
          <p:cNvPr id="12" name="Text 9"/>
          <p:cNvSpPr/>
          <p:nvPr/>
        </p:nvSpPr>
        <p:spPr>
          <a:xfrm>
            <a:off x="457200" y="2468880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Figures: Charles Peirce, William James, John Dewey   |   Quality Criteria: Workability, utility, actionable findings</a:t>
            </a:r>
            <a:endParaRPr lang="en-US" sz="1000" dirty="0"/>
          </a:p>
        </p:txBody>
      </p:sp>
      <p:sp>
        <p:nvSpPr>
          <p:cNvPr id="13" name="Shape 10"/>
          <p:cNvSpPr/>
          <p:nvPr/>
        </p:nvSpPr>
        <p:spPr>
          <a:xfrm>
            <a:off x="457200" y="2788920"/>
            <a:ext cx="8229600" cy="502920"/>
          </a:xfrm>
          <a:prstGeom prst="rect">
            <a:avLst/>
          </a:prstGeom>
          <a:solidFill>
            <a:srgbClr val="00838F">
              <a:alpha val="10000"/>
            </a:srgbClr>
          </a:solidFill>
          <a:ln/>
        </p:spPr>
      </p:sp>
      <p:sp>
        <p:nvSpPr>
          <p:cNvPr id="14" name="Shape 11"/>
          <p:cNvSpPr/>
          <p:nvPr/>
        </p:nvSpPr>
        <p:spPr>
          <a:xfrm>
            <a:off x="457200" y="2788920"/>
            <a:ext cx="54864" cy="502920"/>
          </a:xfrm>
          <a:prstGeom prst="rect">
            <a:avLst/>
          </a:prstGeom>
          <a:solidFill>
            <a:srgbClr val="00838F"/>
          </a:solidFill>
          <a:ln/>
        </p:spPr>
      </p:sp>
      <p:sp>
        <p:nvSpPr>
          <p:cNvPr id="15" name="Text 12"/>
          <p:cNvSpPr/>
          <p:nvPr/>
        </p:nvSpPr>
        <p:spPr>
          <a:xfrm>
            <a:off x="640080" y="2788920"/>
            <a:ext cx="786384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Typical question: "What works in situation X?"</a:t>
            </a:r>
            <a:endParaRPr lang="en-US" sz="1400" dirty="0"/>
          </a:p>
        </p:txBody>
      </p:sp>
      <p:sp>
        <p:nvSpPr>
          <p:cNvPr id="16" name="Shape 13"/>
          <p:cNvSpPr/>
          <p:nvPr/>
        </p:nvSpPr>
        <p:spPr>
          <a:xfrm>
            <a:off x="457200" y="3429000"/>
            <a:ext cx="8229600" cy="155448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17" name="Shape 14"/>
          <p:cNvSpPr/>
          <p:nvPr/>
        </p:nvSpPr>
        <p:spPr>
          <a:xfrm>
            <a:off x="457200" y="3429000"/>
            <a:ext cx="8229600" cy="320040"/>
          </a:xfrm>
          <a:prstGeom prst="rect">
            <a:avLst/>
          </a:prstGeom>
          <a:solidFill>
            <a:srgbClr val="00838F"/>
          </a:solidFill>
          <a:ln/>
        </p:spPr>
      </p:sp>
      <p:sp>
        <p:nvSpPr>
          <p:cNvPr id="18" name="Text 15"/>
          <p:cNvSpPr/>
          <p:nvPr/>
        </p:nvSpPr>
        <p:spPr>
          <a:xfrm>
            <a:off x="640080" y="3456432"/>
            <a:ext cx="78638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📋 Research Scenario</a:t>
            </a:r>
            <a:endParaRPr lang="en-US" sz="1200" dirty="0"/>
          </a:p>
        </p:txBody>
      </p:sp>
      <p:sp>
        <p:nvSpPr>
          <p:cNvPr id="19" name="Text 16"/>
          <p:cNvSpPr/>
          <p:nvPr/>
        </p:nvSpPr>
        <p:spPr>
          <a:xfrm>
            <a:off x="640080" y="3840480"/>
            <a:ext cx="7863840" cy="10515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An organisational researcher evaluates a new hybrid working policy using staff surveys, productivity metrics, and focus groups — choosing whatever methods best answer the practical question of what's working.</a:t>
            </a:r>
            <a:endParaRPr lang="en-US" sz="13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228600"/>
            <a:ext cx="822960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2800" b="1" dirty="0">
                <a:solidFill>
                  <a:srgbClr val="0D5C6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Paradigm Comparison at a Glance</a:t>
            </a:r>
            <a:endParaRPr lang="en-US" sz="2800" dirty="0"/>
          </a:p>
        </p:txBody>
      </p:sp>
      <p:graphicFrame>
        <p:nvGraphicFramePr>
          <p:cNvPr id="13" name="Table 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011935"/>
              </p:ext>
            </p:extLst>
          </p:nvPr>
        </p:nvGraphicFramePr>
        <p:xfrm>
          <a:off x="457200" y="777240"/>
          <a:ext cx="8229600" cy="4114800"/>
        </p:xfrm>
        <a:graphic>
          <a:graphicData uri="http://schemas.openxmlformats.org/drawingml/2006/table">
            <a:tbl>
              <a:tblPr/>
              <a:tblGrid>
                <a:gridCol w="1645920"/>
                <a:gridCol w="2011680"/>
                <a:gridCol w="2377440"/>
                <a:gridCol w="2194560"/>
              </a:tblGrid>
              <a:tr h="587829"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Paradigm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5C63"/>
                    </a:solidFill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Reality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5C63"/>
                    </a:solidFill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Knowledge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5C63"/>
                    </a:solidFill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Methods</a:t>
                      </a:r>
                      <a:endParaRPr lang="en-US" sz="11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D5C63"/>
                    </a:solidFill>
                  </a:tcPr>
                </a:tc>
              </a:tr>
              <a:tr h="587829"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b="1" dirty="0">
                          <a:solidFill>
                            <a:srgbClr val="1976D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Positivism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Single, objective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Discovered through observation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Experiments, surveys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829"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b="1" dirty="0">
                          <a:solidFill>
                            <a:srgbClr val="7B1FA2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Interpretivism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Through meaningful action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Understanding subjective meaning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Phenomenology, hermeneutics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829"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b="1" dirty="0">
                          <a:solidFill>
                            <a:srgbClr val="388E3C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Constructivism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Multiple, constructed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Co-created through interaction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Discourse analysis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829"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b="1" dirty="0">
                          <a:solidFill>
                            <a:srgbClr val="F57C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Critical Realism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Stratified with mechanisms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Retroduction to mechanisms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Mixed methods, cases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829"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b="1" dirty="0">
                          <a:solidFill>
                            <a:srgbClr val="C62828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Critical Theory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Shaped by power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Political, value-laden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PAR, critical discourse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829"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b="1" dirty="0">
                          <a:solidFill>
                            <a:srgbClr val="00838F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Pragmatism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Through consequences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What works in practice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marL="0">
                        <a:buNone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Calibri" pitchFamily="34" charset="0"/>
                          <a:ea typeface="Calibri" pitchFamily="34" charset="-122"/>
                          <a:cs typeface="Calibri" pitchFamily="34" charset="-120"/>
                        </a:rPr>
                        <a:t>Problem-appropriate</a:t>
                      </a:r>
                      <a:endParaRPr lang="en-US" sz="1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91440" marR="91440" marT="45720" marB="45720" anchor="ctr">
                    <a:lnL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hape 1"/>
          <p:cNvSpPr/>
          <p:nvPr/>
        </p:nvSpPr>
        <p:spPr>
          <a:xfrm>
            <a:off x="457200" y="4709160"/>
            <a:ext cx="8229600" cy="411480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5" name="Text 2"/>
          <p:cNvSpPr/>
          <p:nvPr/>
        </p:nvSpPr>
        <p:spPr>
          <a:xfrm>
            <a:off x="457200" y="4709160"/>
            <a:ext cx="82296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📝 ACTIVITY 2: Complete Worksheet Activity 2 (Paradigm Matching) in pairs — Chapter 2.2</a:t>
            </a:r>
            <a:endParaRPr lang="en-US" sz="13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274320"/>
            <a:ext cx="822960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000" b="1" dirty="0">
                <a:solidFill>
                  <a:srgbClr val="0D5C6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Common Misconceptions</a:t>
            </a:r>
            <a:endParaRPr lang="en-US" sz="3000" dirty="0"/>
          </a:p>
        </p:txBody>
      </p:sp>
      <p:sp>
        <p:nvSpPr>
          <p:cNvPr id="3" name="Shape 1"/>
          <p:cNvSpPr/>
          <p:nvPr/>
        </p:nvSpPr>
        <p:spPr>
          <a:xfrm>
            <a:off x="457200" y="914400"/>
            <a:ext cx="4023360" cy="1188720"/>
          </a:xfrm>
          <a:prstGeom prst="rect">
            <a:avLst/>
          </a:prstGeom>
          <a:solidFill>
            <a:srgbClr val="FFEBEE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0080" y="1051560"/>
            <a:ext cx="365760" cy="36576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1097280" y="1051560"/>
            <a:ext cx="32004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C6282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Myth</a:t>
            </a:r>
            <a:endParaRPr lang="en-US" sz="1200" dirty="0"/>
          </a:p>
        </p:txBody>
      </p:sp>
      <p:sp>
        <p:nvSpPr>
          <p:cNvPr id="6" name="Text 3"/>
          <p:cNvSpPr/>
          <p:nvPr/>
        </p:nvSpPr>
        <p:spPr>
          <a:xfrm>
            <a:off x="640080" y="1417320"/>
            <a:ext cx="36576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Quantitative = Positivist, Qualitative = Interpretivist</a:t>
            </a:r>
            <a:endParaRPr lang="en-US" sz="1300" dirty="0"/>
          </a:p>
        </p:txBody>
      </p:sp>
      <p:sp>
        <p:nvSpPr>
          <p:cNvPr id="7" name="Shape 4"/>
          <p:cNvSpPr/>
          <p:nvPr/>
        </p:nvSpPr>
        <p:spPr>
          <a:xfrm>
            <a:off x="4663440" y="914400"/>
            <a:ext cx="4023360" cy="1188720"/>
          </a:xfrm>
          <a:prstGeom prst="rect">
            <a:avLst/>
          </a:prstGeom>
          <a:solidFill>
            <a:srgbClr val="E8F5E9"/>
          </a:solidFill>
          <a:ln/>
        </p:spPr>
      </p:sp>
      <p:pic>
        <p:nvPicPr>
          <p:cNvPr id="8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320" y="1051560"/>
            <a:ext cx="365760" cy="365760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5303520" y="1051560"/>
            <a:ext cx="32004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388E3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</a:t>
            </a:r>
            <a:endParaRPr lang="en-US" sz="1200" dirty="0"/>
          </a:p>
        </p:txBody>
      </p:sp>
      <p:sp>
        <p:nvSpPr>
          <p:cNvPr id="10" name="Text 6"/>
          <p:cNvSpPr/>
          <p:nvPr/>
        </p:nvSpPr>
        <p:spPr>
          <a:xfrm>
            <a:off x="4846320" y="1417320"/>
            <a:ext cx="36576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Paradigms are defined by philosophical commitments, not specific methods</a:t>
            </a:r>
            <a:endParaRPr lang="en-US" sz="1300" dirty="0"/>
          </a:p>
        </p:txBody>
      </p:sp>
      <p:sp>
        <p:nvSpPr>
          <p:cNvPr id="11" name="Shape 7"/>
          <p:cNvSpPr/>
          <p:nvPr/>
        </p:nvSpPr>
        <p:spPr>
          <a:xfrm>
            <a:off x="457200" y="2286000"/>
            <a:ext cx="4023360" cy="1188720"/>
          </a:xfrm>
          <a:prstGeom prst="rect">
            <a:avLst/>
          </a:prstGeom>
          <a:solidFill>
            <a:srgbClr val="FFEBEE"/>
          </a:solidFill>
          <a:ln/>
        </p:spPr>
      </p:sp>
      <p:pic>
        <p:nvPicPr>
          <p:cNvPr id="12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423160"/>
            <a:ext cx="365760" cy="365760"/>
          </a:xfrm>
          <a:prstGeom prst="rect">
            <a:avLst/>
          </a:prstGeom>
        </p:spPr>
      </p:pic>
      <p:sp>
        <p:nvSpPr>
          <p:cNvPr id="13" name="Text 8"/>
          <p:cNvSpPr/>
          <p:nvPr/>
        </p:nvSpPr>
        <p:spPr>
          <a:xfrm>
            <a:off x="1097280" y="2423160"/>
            <a:ext cx="32004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C6282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Myth</a:t>
            </a:r>
            <a:endParaRPr lang="en-US" sz="1200" dirty="0"/>
          </a:p>
        </p:txBody>
      </p:sp>
      <p:sp>
        <p:nvSpPr>
          <p:cNvPr id="14" name="Text 9"/>
          <p:cNvSpPr/>
          <p:nvPr/>
        </p:nvSpPr>
        <p:spPr>
          <a:xfrm>
            <a:off x="640080" y="2788920"/>
            <a:ext cx="36576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Mixed methods = Pragmatism</a:t>
            </a:r>
            <a:endParaRPr lang="en-US" sz="1300" dirty="0"/>
          </a:p>
        </p:txBody>
      </p:sp>
      <p:sp>
        <p:nvSpPr>
          <p:cNvPr id="15" name="Shape 10"/>
          <p:cNvSpPr/>
          <p:nvPr/>
        </p:nvSpPr>
        <p:spPr>
          <a:xfrm>
            <a:off x="4663440" y="2286000"/>
            <a:ext cx="4023360" cy="1188720"/>
          </a:xfrm>
          <a:prstGeom prst="rect">
            <a:avLst/>
          </a:prstGeom>
          <a:solidFill>
            <a:srgbClr val="E8F5E9"/>
          </a:solidFill>
          <a:ln/>
        </p:spPr>
      </p:sp>
      <p:pic>
        <p:nvPicPr>
          <p:cNvPr id="16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320" y="2423160"/>
            <a:ext cx="365760" cy="365760"/>
          </a:xfrm>
          <a:prstGeom prst="rect">
            <a:avLst/>
          </a:prstGeom>
        </p:spPr>
      </p:pic>
      <p:sp>
        <p:nvSpPr>
          <p:cNvPr id="17" name="Text 11"/>
          <p:cNvSpPr/>
          <p:nvPr/>
        </p:nvSpPr>
        <p:spPr>
          <a:xfrm>
            <a:off x="5303520" y="2423160"/>
            <a:ext cx="32004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388E3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</a:t>
            </a:r>
            <a:endParaRPr lang="en-US" sz="1200" dirty="0"/>
          </a:p>
        </p:txBody>
      </p:sp>
      <p:sp>
        <p:nvSpPr>
          <p:cNvPr id="18" name="Text 12"/>
          <p:cNvSpPr/>
          <p:nvPr/>
        </p:nvSpPr>
        <p:spPr>
          <a:xfrm>
            <a:off x="4846320" y="2788920"/>
            <a:ext cx="36576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You can use mixed methods from any paradigm with proper justification</a:t>
            </a:r>
            <a:endParaRPr lang="en-US" sz="1300" dirty="0"/>
          </a:p>
        </p:txBody>
      </p:sp>
      <p:sp>
        <p:nvSpPr>
          <p:cNvPr id="19" name="Shape 13"/>
          <p:cNvSpPr/>
          <p:nvPr/>
        </p:nvSpPr>
        <p:spPr>
          <a:xfrm>
            <a:off x="457200" y="3657600"/>
            <a:ext cx="4023360" cy="1188720"/>
          </a:xfrm>
          <a:prstGeom prst="rect">
            <a:avLst/>
          </a:prstGeom>
          <a:solidFill>
            <a:srgbClr val="FFEBEE"/>
          </a:solidFill>
          <a:ln/>
        </p:spPr>
      </p:sp>
      <p:pic>
        <p:nvPicPr>
          <p:cNvPr id="20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" y="3794760"/>
            <a:ext cx="365760" cy="365760"/>
          </a:xfrm>
          <a:prstGeom prst="rect">
            <a:avLst/>
          </a:prstGeom>
        </p:spPr>
      </p:pic>
      <p:sp>
        <p:nvSpPr>
          <p:cNvPr id="21" name="Text 14"/>
          <p:cNvSpPr/>
          <p:nvPr/>
        </p:nvSpPr>
        <p:spPr>
          <a:xfrm>
            <a:off x="1097280" y="3794760"/>
            <a:ext cx="32004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C62828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Myth</a:t>
            </a:r>
            <a:endParaRPr lang="en-US" sz="1200" dirty="0"/>
          </a:p>
        </p:txBody>
      </p:sp>
      <p:sp>
        <p:nvSpPr>
          <p:cNvPr id="22" name="Text 15"/>
          <p:cNvSpPr/>
          <p:nvPr/>
        </p:nvSpPr>
        <p:spPr>
          <a:xfrm>
            <a:off x="640080" y="4160520"/>
            <a:ext cx="36576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Critical theory is just political activism</a:t>
            </a:r>
            <a:endParaRPr lang="en-US" sz="1300" dirty="0"/>
          </a:p>
        </p:txBody>
      </p:sp>
      <p:sp>
        <p:nvSpPr>
          <p:cNvPr id="23" name="Shape 16"/>
          <p:cNvSpPr/>
          <p:nvPr/>
        </p:nvSpPr>
        <p:spPr>
          <a:xfrm>
            <a:off x="4663440" y="3657600"/>
            <a:ext cx="4023360" cy="1188720"/>
          </a:xfrm>
          <a:prstGeom prst="rect">
            <a:avLst/>
          </a:prstGeom>
          <a:solidFill>
            <a:srgbClr val="E8F5E9"/>
          </a:solidFill>
          <a:ln/>
        </p:spPr>
      </p:sp>
      <p:pic>
        <p:nvPicPr>
          <p:cNvPr id="24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6320" y="3794760"/>
            <a:ext cx="365760" cy="365760"/>
          </a:xfrm>
          <a:prstGeom prst="rect">
            <a:avLst/>
          </a:prstGeom>
        </p:spPr>
      </p:pic>
      <p:sp>
        <p:nvSpPr>
          <p:cNvPr id="25" name="Text 17"/>
          <p:cNvSpPr/>
          <p:nvPr/>
        </p:nvSpPr>
        <p:spPr>
          <a:xfrm>
            <a:off x="5303520" y="3794760"/>
            <a:ext cx="32004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388E3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</a:t>
            </a:r>
            <a:endParaRPr lang="en-US" sz="1200" dirty="0"/>
          </a:p>
        </p:txBody>
      </p:sp>
      <p:sp>
        <p:nvSpPr>
          <p:cNvPr id="26" name="Text 18"/>
          <p:cNvSpPr/>
          <p:nvPr/>
        </p:nvSpPr>
        <p:spPr>
          <a:xfrm>
            <a:off x="4846320" y="4160520"/>
            <a:ext cx="36576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Critical theory maintains rigorous standards while being transparent about values</a:t>
            </a:r>
            <a:endParaRPr lang="en-US" sz="1300" dirty="0"/>
          </a:p>
        </p:txBody>
      </p:sp>
      <p:sp>
        <p:nvSpPr>
          <p:cNvPr id="27" name="Shape 19"/>
          <p:cNvSpPr/>
          <p:nvPr/>
        </p:nvSpPr>
        <p:spPr>
          <a:xfrm>
            <a:off x="457200" y="4754880"/>
            <a:ext cx="8229600" cy="365760"/>
          </a:xfrm>
          <a:prstGeom prst="rect">
            <a:avLst/>
          </a:prstGeom>
          <a:solidFill>
            <a:srgbClr val="14919B"/>
          </a:solidFill>
          <a:ln/>
        </p:spPr>
      </p:sp>
      <p:sp>
        <p:nvSpPr>
          <p:cNvPr id="28" name="Text 20"/>
          <p:cNvSpPr/>
          <p:nvPr/>
        </p:nvSpPr>
        <p:spPr>
          <a:xfrm>
            <a:off x="457200" y="4754880"/>
            <a:ext cx="8229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📖 See Chapter 2.3 for more common misconceptions and clarifications</a:t>
            </a:r>
            <a:endParaRPr lang="en-US" sz="1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274320"/>
            <a:ext cx="8229600" cy="5029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000" b="1" dirty="0">
                <a:solidFill>
                  <a:srgbClr val="0D5C6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Quick Selection Guide</a:t>
            </a:r>
            <a:endParaRPr lang="en-US" sz="3000" dirty="0"/>
          </a:p>
        </p:txBody>
      </p:sp>
      <p:sp>
        <p:nvSpPr>
          <p:cNvPr id="3" name="Text 1"/>
          <p:cNvSpPr/>
          <p:nvPr/>
        </p:nvSpPr>
        <p:spPr>
          <a:xfrm>
            <a:off x="457200" y="777240"/>
            <a:ext cx="8229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600" i="1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is your research question asking?</a:t>
            </a:r>
            <a:endParaRPr lang="en-US" sz="1600" dirty="0"/>
          </a:p>
        </p:txBody>
      </p:sp>
      <p:sp>
        <p:nvSpPr>
          <p:cNvPr id="4" name="Shape 2"/>
          <p:cNvSpPr/>
          <p:nvPr/>
        </p:nvSpPr>
        <p:spPr>
          <a:xfrm>
            <a:off x="457200" y="1234440"/>
            <a:ext cx="5486400" cy="50292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5" name="Text 3"/>
          <p:cNvSpPr/>
          <p:nvPr/>
        </p:nvSpPr>
        <p:spPr>
          <a:xfrm>
            <a:off x="594360" y="1325880"/>
            <a:ext cx="5212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"What is the relationship between X and Y?"</a:t>
            </a:r>
            <a:endParaRPr lang="en-US" sz="1400" dirty="0"/>
          </a:p>
        </p:txBody>
      </p:sp>
      <p:sp>
        <p:nvSpPr>
          <p:cNvPr id="6" name="Shape 4"/>
          <p:cNvSpPr/>
          <p:nvPr/>
        </p:nvSpPr>
        <p:spPr>
          <a:xfrm>
            <a:off x="6035040" y="1234440"/>
            <a:ext cx="365760" cy="502920"/>
          </a:xfrm>
          <a:prstGeom prst="rect">
            <a:avLst/>
          </a:prstGeom>
          <a:solidFill>
            <a:srgbClr val="6B7B8A">
              <a:alpha val="30000"/>
            </a:srgbClr>
          </a:solidFill>
          <a:ln/>
        </p:spPr>
      </p:sp>
      <p:sp>
        <p:nvSpPr>
          <p:cNvPr id="7" name="Text 5"/>
          <p:cNvSpPr/>
          <p:nvPr/>
        </p:nvSpPr>
        <p:spPr>
          <a:xfrm>
            <a:off x="6035040" y="1234440"/>
            <a:ext cx="365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800" dirty="0">
                <a:solidFill>
                  <a:srgbClr val="6B7B8A"/>
                </a:solidFill>
              </a:rPr>
              <a:t>→</a:t>
            </a:r>
            <a:endParaRPr lang="en-US" sz="1800" dirty="0"/>
          </a:p>
        </p:txBody>
      </p:sp>
      <p:sp>
        <p:nvSpPr>
          <p:cNvPr id="8" name="Shape 6"/>
          <p:cNvSpPr/>
          <p:nvPr/>
        </p:nvSpPr>
        <p:spPr>
          <a:xfrm>
            <a:off x="6492240" y="1234440"/>
            <a:ext cx="2194560" cy="502920"/>
          </a:xfrm>
          <a:prstGeom prst="rect">
            <a:avLst/>
          </a:prstGeom>
          <a:solidFill>
            <a:srgbClr val="1976D2"/>
          </a:solidFill>
          <a:ln/>
        </p:spPr>
      </p:sp>
      <p:sp>
        <p:nvSpPr>
          <p:cNvPr id="9" name="Text 7"/>
          <p:cNvSpPr/>
          <p:nvPr/>
        </p:nvSpPr>
        <p:spPr>
          <a:xfrm>
            <a:off x="6492240" y="1234440"/>
            <a:ext cx="21945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Positivist</a:t>
            </a:r>
            <a:endParaRPr lang="en-US" sz="1400" dirty="0"/>
          </a:p>
        </p:txBody>
      </p:sp>
      <p:sp>
        <p:nvSpPr>
          <p:cNvPr id="10" name="Shape 8"/>
          <p:cNvSpPr/>
          <p:nvPr/>
        </p:nvSpPr>
        <p:spPr>
          <a:xfrm>
            <a:off x="457200" y="1856232"/>
            <a:ext cx="5486400" cy="50292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11" name="Text 9"/>
          <p:cNvSpPr/>
          <p:nvPr/>
        </p:nvSpPr>
        <p:spPr>
          <a:xfrm>
            <a:off x="594360" y="1947672"/>
            <a:ext cx="5212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"What does X mean to people?"</a:t>
            </a:r>
            <a:endParaRPr lang="en-US" sz="1400" dirty="0"/>
          </a:p>
        </p:txBody>
      </p:sp>
      <p:sp>
        <p:nvSpPr>
          <p:cNvPr id="12" name="Shape 10"/>
          <p:cNvSpPr/>
          <p:nvPr/>
        </p:nvSpPr>
        <p:spPr>
          <a:xfrm>
            <a:off x="6035040" y="1856232"/>
            <a:ext cx="365760" cy="502920"/>
          </a:xfrm>
          <a:prstGeom prst="rect">
            <a:avLst/>
          </a:prstGeom>
          <a:solidFill>
            <a:srgbClr val="6B7B8A">
              <a:alpha val="30000"/>
            </a:srgbClr>
          </a:solidFill>
          <a:ln/>
        </p:spPr>
      </p:sp>
      <p:sp>
        <p:nvSpPr>
          <p:cNvPr id="13" name="Text 11"/>
          <p:cNvSpPr/>
          <p:nvPr/>
        </p:nvSpPr>
        <p:spPr>
          <a:xfrm>
            <a:off x="6035040" y="1856232"/>
            <a:ext cx="365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800" dirty="0">
                <a:solidFill>
                  <a:srgbClr val="6B7B8A"/>
                </a:solidFill>
              </a:rPr>
              <a:t>→</a:t>
            </a:r>
            <a:endParaRPr lang="en-US" sz="1800" dirty="0"/>
          </a:p>
        </p:txBody>
      </p:sp>
      <p:sp>
        <p:nvSpPr>
          <p:cNvPr id="14" name="Shape 12"/>
          <p:cNvSpPr/>
          <p:nvPr/>
        </p:nvSpPr>
        <p:spPr>
          <a:xfrm>
            <a:off x="6492240" y="1856232"/>
            <a:ext cx="2194560" cy="502920"/>
          </a:xfrm>
          <a:prstGeom prst="rect">
            <a:avLst/>
          </a:prstGeom>
          <a:solidFill>
            <a:srgbClr val="7B1FA2"/>
          </a:solidFill>
          <a:ln/>
        </p:spPr>
      </p:sp>
      <p:sp>
        <p:nvSpPr>
          <p:cNvPr id="15" name="Text 13"/>
          <p:cNvSpPr/>
          <p:nvPr/>
        </p:nvSpPr>
        <p:spPr>
          <a:xfrm>
            <a:off x="6492240" y="1856232"/>
            <a:ext cx="21945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Interpretivist</a:t>
            </a:r>
            <a:endParaRPr lang="en-US" sz="1400" dirty="0"/>
          </a:p>
        </p:txBody>
      </p:sp>
      <p:sp>
        <p:nvSpPr>
          <p:cNvPr id="16" name="Shape 14"/>
          <p:cNvSpPr/>
          <p:nvPr/>
        </p:nvSpPr>
        <p:spPr>
          <a:xfrm>
            <a:off x="457200" y="2478024"/>
            <a:ext cx="5486400" cy="50292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17" name="Text 15"/>
          <p:cNvSpPr/>
          <p:nvPr/>
        </p:nvSpPr>
        <p:spPr>
          <a:xfrm>
            <a:off x="594360" y="2569464"/>
            <a:ext cx="5212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"How is X socially constructed?"</a:t>
            </a:r>
            <a:endParaRPr lang="en-US" sz="1400" dirty="0"/>
          </a:p>
        </p:txBody>
      </p:sp>
      <p:sp>
        <p:nvSpPr>
          <p:cNvPr id="18" name="Shape 16"/>
          <p:cNvSpPr/>
          <p:nvPr/>
        </p:nvSpPr>
        <p:spPr>
          <a:xfrm>
            <a:off x="6035040" y="2478024"/>
            <a:ext cx="365760" cy="502920"/>
          </a:xfrm>
          <a:prstGeom prst="rect">
            <a:avLst/>
          </a:prstGeom>
          <a:solidFill>
            <a:srgbClr val="6B7B8A">
              <a:alpha val="30000"/>
            </a:srgbClr>
          </a:solidFill>
          <a:ln/>
        </p:spPr>
      </p:sp>
      <p:sp>
        <p:nvSpPr>
          <p:cNvPr id="19" name="Text 17"/>
          <p:cNvSpPr/>
          <p:nvPr/>
        </p:nvSpPr>
        <p:spPr>
          <a:xfrm>
            <a:off x="6035040" y="2478024"/>
            <a:ext cx="365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800" dirty="0">
                <a:solidFill>
                  <a:srgbClr val="6B7B8A"/>
                </a:solidFill>
              </a:rPr>
              <a:t>→</a:t>
            </a:r>
            <a:endParaRPr lang="en-US" sz="1800" dirty="0"/>
          </a:p>
        </p:txBody>
      </p:sp>
      <p:sp>
        <p:nvSpPr>
          <p:cNvPr id="20" name="Shape 18"/>
          <p:cNvSpPr/>
          <p:nvPr/>
        </p:nvSpPr>
        <p:spPr>
          <a:xfrm>
            <a:off x="6492240" y="2478024"/>
            <a:ext cx="2194560" cy="502920"/>
          </a:xfrm>
          <a:prstGeom prst="rect">
            <a:avLst/>
          </a:prstGeom>
          <a:solidFill>
            <a:srgbClr val="388E3C"/>
          </a:solidFill>
          <a:ln/>
        </p:spPr>
      </p:sp>
      <p:sp>
        <p:nvSpPr>
          <p:cNvPr id="21" name="Text 19"/>
          <p:cNvSpPr/>
          <p:nvPr/>
        </p:nvSpPr>
        <p:spPr>
          <a:xfrm>
            <a:off x="6492240" y="2478024"/>
            <a:ext cx="21945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Constructivist</a:t>
            </a:r>
            <a:endParaRPr lang="en-US" sz="1400" dirty="0"/>
          </a:p>
        </p:txBody>
      </p:sp>
      <p:sp>
        <p:nvSpPr>
          <p:cNvPr id="22" name="Shape 20"/>
          <p:cNvSpPr/>
          <p:nvPr/>
        </p:nvSpPr>
        <p:spPr>
          <a:xfrm>
            <a:off x="457200" y="3099816"/>
            <a:ext cx="5486400" cy="50292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23" name="Text 21"/>
          <p:cNvSpPr/>
          <p:nvPr/>
        </p:nvSpPr>
        <p:spPr>
          <a:xfrm>
            <a:off x="594360" y="3191256"/>
            <a:ext cx="5212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"What mechanisms cause X?"</a:t>
            </a:r>
            <a:endParaRPr lang="en-US" sz="1400" dirty="0"/>
          </a:p>
        </p:txBody>
      </p:sp>
      <p:sp>
        <p:nvSpPr>
          <p:cNvPr id="24" name="Shape 22"/>
          <p:cNvSpPr/>
          <p:nvPr/>
        </p:nvSpPr>
        <p:spPr>
          <a:xfrm>
            <a:off x="6035040" y="3099816"/>
            <a:ext cx="365760" cy="502920"/>
          </a:xfrm>
          <a:prstGeom prst="rect">
            <a:avLst/>
          </a:prstGeom>
          <a:solidFill>
            <a:srgbClr val="6B7B8A">
              <a:alpha val="30000"/>
            </a:srgbClr>
          </a:solidFill>
          <a:ln/>
        </p:spPr>
      </p:sp>
      <p:sp>
        <p:nvSpPr>
          <p:cNvPr id="25" name="Text 23"/>
          <p:cNvSpPr/>
          <p:nvPr/>
        </p:nvSpPr>
        <p:spPr>
          <a:xfrm>
            <a:off x="6035040" y="3099816"/>
            <a:ext cx="365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800" dirty="0">
                <a:solidFill>
                  <a:srgbClr val="6B7B8A"/>
                </a:solidFill>
              </a:rPr>
              <a:t>→</a:t>
            </a:r>
            <a:endParaRPr lang="en-US" sz="1800" dirty="0"/>
          </a:p>
        </p:txBody>
      </p:sp>
      <p:sp>
        <p:nvSpPr>
          <p:cNvPr id="26" name="Shape 24"/>
          <p:cNvSpPr/>
          <p:nvPr/>
        </p:nvSpPr>
        <p:spPr>
          <a:xfrm>
            <a:off x="6492240" y="3099816"/>
            <a:ext cx="2194560" cy="502920"/>
          </a:xfrm>
          <a:prstGeom prst="rect">
            <a:avLst/>
          </a:prstGeom>
          <a:solidFill>
            <a:srgbClr val="F57C00"/>
          </a:solidFill>
          <a:ln/>
        </p:spPr>
      </p:sp>
      <p:sp>
        <p:nvSpPr>
          <p:cNvPr id="27" name="Text 25"/>
          <p:cNvSpPr/>
          <p:nvPr/>
        </p:nvSpPr>
        <p:spPr>
          <a:xfrm>
            <a:off x="6492240" y="3099816"/>
            <a:ext cx="21945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Critical Realist</a:t>
            </a:r>
            <a:endParaRPr lang="en-US" sz="1400" dirty="0"/>
          </a:p>
        </p:txBody>
      </p:sp>
      <p:sp>
        <p:nvSpPr>
          <p:cNvPr id="28" name="Shape 26"/>
          <p:cNvSpPr/>
          <p:nvPr/>
        </p:nvSpPr>
        <p:spPr>
          <a:xfrm>
            <a:off x="457200" y="3721608"/>
            <a:ext cx="5486400" cy="50292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29" name="Text 27"/>
          <p:cNvSpPr/>
          <p:nvPr/>
        </p:nvSpPr>
        <p:spPr>
          <a:xfrm>
            <a:off x="594360" y="3813048"/>
            <a:ext cx="5212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"How does power shape X?"</a:t>
            </a:r>
            <a:endParaRPr lang="en-US" sz="1400" dirty="0"/>
          </a:p>
        </p:txBody>
      </p:sp>
      <p:sp>
        <p:nvSpPr>
          <p:cNvPr id="30" name="Shape 28"/>
          <p:cNvSpPr/>
          <p:nvPr/>
        </p:nvSpPr>
        <p:spPr>
          <a:xfrm>
            <a:off x="6035040" y="3721608"/>
            <a:ext cx="365760" cy="502920"/>
          </a:xfrm>
          <a:prstGeom prst="rect">
            <a:avLst/>
          </a:prstGeom>
          <a:solidFill>
            <a:srgbClr val="6B7B8A">
              <a:alpha val="30000"/>
            </a:srgbClr>
          </a:solidFill>
          <a:ln/>
        </p:spPr>
      </p:sp>
      <p:sp>
        <p:nvSpPr>
          <p:cNvPr id="31" name="Text 29"/>
          <p:cNvSpPr/>
          <p:nvPr/>
        </p:nvSpPr>
        <p:spPr>
          <a:xfrm>
            <a:off x="6035040" y="3721608"/>
            <a:ext cx="365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800" dirty="0">
                <a:solidFill>
                  <a:srgbClr val="6B7B8A"/>
                </a:solidFill>
              </a:rPr>
              <a:t>→</a:t>
            </a:r>
            <a:endParaRPr lang="en-US" sz="1800" dirty="0"/>
          </a:p>
        </p:txBody>
      </p:sp>
      <p:sp>
        <p:nvSpPr>
          <p:cNvPr id="32" name="Shape 30"/>
          <p:cNvSpPr/>
          <p:nvPr/>
        </p:nvSpPr>
        <p:spPr>
          <a:xfrm>
            <a:off x="6492240" y="3721608"/>
            <a:ext cx="2194560" cy="502920"/>
          </a:xfrm>
          <a:prstGeom prst="rect">
            <a:avLst/>
          </a:prstGeom>
          <a:solidFill>
            <a:srgbClr val="C62828"/>
          </a:solidFill>
          <a:ln/>
        </p:spPr>
      </p:sp>
      <p:sp>
        <p:nvSpPr>
          <p:cNvPr id="33" name="Text 31"/>
          <p:cNvSpPr/>
          <p:nvPr/>
        </p:nvSpPr>
        <p:spPr>
          <a:xfrm>
            <a:off x="6492240" y="3721608"/>
            <a:ext cx="21945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Critical Theory</a:t>
            </a:r>
            <a:endParaRPr lang="en-US" sz="1400" dirty="0"/>
          </a:p>
        </p:txBody>
      </p:sp>
      <p:sp>
        <p:nvSpPr>
          <p:cNvPr id="34" name="Shape 32"/>
          <p:cNvSpPr/>
          <p:nvPr/>
        </p:nvSpPr>
        <p:spPr>
          <a:xfrm>
            <a:off x="457200" y="4343400"/>
            <a:ext cx="5486400" cy="50292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35" name="Text 33"/>
          <p:cNvSpPr/>
          <p:nvPr/>
        </p:nvSpPr>
        <p:spPr>
          <a:xfrm>
            <a:off x="594360" y="4434840"/>
            <a:ext cx="521208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"What works in situation X?"</a:t>
            </a:r>
            <a:endParaRPr lang="en-US" sz="1400" dirty="0"/>
          </a:p>
        </p:txBody>
      </p:sp>
      <p:sp>
        <p:nvSpPr>
          <p:cNvPr id="36" name="Shape 34"/>
          <p:cNvSpPr/>
          <p:nvPr/>
        </p:nvSpPr>
        <p:spPr>
          <a:xfrm>
            <a:off x="6035040" y="4343400"/>
            <a:ext cx="365760" cy="502920"/>
          </a:xfrm>
          <a:prstGeom prst="rect">
            <a:avLst/>
          </a:prstGeom>
          <a:solidFill>
            <a:srgbClr val="6B7B8A">
              <a:alpha val="30000"/>
            </a:srgbClr>
          </a:solidFill>
          <a:ln/>
        </p:spPr>
      </p:sp>
      <p:sp>
        <p:nvSpPr>
          <p:cNvPr id="37" name="Text 35"/>
          <p:cNvSpPr/>
          <p:nvPr/>
        </p:nvSpPr>
        <p:spPr>
          <a:xfrm>
            <a:off x="6035040" y="4343400"/>
            <a:ext cx="3657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800" dirty="0">
                <a:solidFill>
                  <a:srgbClr val="6B7B8A"/>
                </a:solidFill>
              </a:rPr>
              <a:t>→</a:t>
            </a:r>
            <a:endParaRPr lang="en-US" sz="1800" dirty="0"/>
          </a:p>
        </p:txBody>
      </p:sp>
      <p:sp>
        <p:nvSpPr>
          <p:cNvPr id="38" name="Shape 36"/>
          <p:cNvSpPr/>
          <p:nvPr/>
        </p:nvSpPr>
        <p:spPr>
          <a:xfrm>
            <a:off x="6492240" y="4343400"/>
            <a:ext cx="2194560" cy="502920"/>
          </a:xfrm>
          <a:prstGeom prst="rect">
            <a:avLst/>
          </a:prstGeom>
          <a:solidFill>
            <a:srgbClr val="00838F"/>
          </a:solidFill>
          <a:ln/>
        </p:spPr>
      </p:sp>
      <p:sp>
        <p:nvSpPr>
          <p:cNvPr id="39" name="Text 37"/>
          <p:cNvSpPr/>
          <p:nvPr/>
        </p:nvSpPr>
        <p:spPr>
          <a:xfrm>
            <a:off x="6492240" y="4343400"/>
            <a:ext cx="219456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Pragmatist</a:t>
            </a:r>
            <a:endParaRPr lang="en-US" sz="1400" dirty="0"/>
          </a:p>
        </p:txBody>
      </p:sp>
      <p:sp>
        <p:nvSpPr>
          <p:cNvPr id="40" name="Shape 38"/>
          <p:cNvSpPr/>
          <p:nvPr/>
        </p:nvSpPr>
        <p:spPr>
          <a:xfrm>
            <a:off x="457200" y="4754880"/>
            <a:ext cx="8229600" cy="365760"/>
          </a:xfrm>
          <a:prstGeom prst="rect">
            <a:avLst/>
          </a:prstGeom>
          <a:solidFill>
            <a:srgbClr val="14919B"/>
          </a:solidFill>
          <a:ln/>
        </p:spPr>
      </p:sp>
      <p:sp>
        <p:nvSpPr>
          <p:cNvPr id="41" name="Text 39"/>
          <p:cNvSpPr/>
          <p:nvPr/>
        </p:nvSpPr>
        <p:spPr>
          <a:xfrm>
            <a:off x="457200" y="4754880"/>
            <a:ext cx="8229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📖 See Chapter 2.4 for detailed selection criteria and worked examples</a:t>
            </a:r>
            <a:endParaRPr lang="en-US" sz="1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bg>
      <p:bgPr>
        <a:solidFill>
          <a:srgbClr val="0D5C6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65760"/>
            <a:ext cx="82296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Paradigmatic Coherence</a:t>
            </a:r>
            <a:endParaRPr lang="en-US" sz="3400" dirty="0"/>
          </a:p>
        </p:txBody>
      </p:sp>
      <p:sp>
        <p:nvSpPr>
          <p:cNvPr id="3" name="Text 1"/>
          <p:cNvSpPr/>
          <p:nvPr/>
        </p:nvSpPr>
        <p:spPr>
          <a:xfrm>
            <a:off x="457200" y="914400"/>
            <a:ext cx="822960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600" i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Your ontology, epistemology, methodology, and methods must align</a:t>
            </a:r>
            <a:endParaRPr lang="en-US" sz="1600" dirty="0"/>
          </a:p>
        </p:txBody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1920" y="1371600"/>
            <a:ext cx="1280160" cy="1280160"/>
          </a:xfrm>
          <a:prstGeom prst="rect">
            <a:avLst/>
          </a:prstGeom>
        </p:spPr>
      </p:pic>
      <p:sp>
        <p:nvSpPr>
          <p:cNvPr id="5" name="Shape 2"/>
          <p:cNvSpPr/>
          <p:nvPr/>
        </p:nvSpPr>
        <p:spPr>
          <a:xfrm>
            <a:off x="457200" y="2743200"/>
            <a:ext cx="8229600" cy="2194560"/>
          </a:xfrm>
          <a:prstGeom prst="rect">
            <a:avLst/>
          </a:prstGeom>
          <a:solidFill>
            <a:srgbClr val="1A2B2E"/>
          </a:solidFill>
          <a:ln/>
        </p:spPr>
      </p:sp>
      <p:sp>
        <p:nvSpPr>
          <p:cNvPr id="6" name="Text 3"/>
          <p:cNvSpPr/>
          <p:nvPr/>
        </p:nvSpPr>
        <p:spPr>
          <a:xfrm>
            <a:off x="640080" y="2834640"/>
            <a:ext cx="7863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E07A5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Examples of Incoherence</a:t>
            </a:r>
            <a:endParaRPr lang="en-US" sz="1800" dirty="0"/>
          </a:p>
        </p:txBody>
      </p:sp>
      <p:pic>
        <p:nvPicPr>
          <p:cNvPr id="7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3291840"/>
            <a:ext cx="320040" cy="320040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>
          <a:xfrm>
            <a:off x="1188720" y="3291840"/>
            <a:ext cx="73152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Using positivist methods to study 'socially constructed meaning'</a:t>
            </a:r>
            <a:endParaRPr lang="en-US" sz="1400" dirty="0"/>
          </a:p>
        </p:txBody>
      </p:sp>
      <p:pic>
        <p:nvPicPr>
          <p:cNvPr id="9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3794760"/>
            <a:ext cx="320040" cy="320040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1188720" y="3794760"/>
            <a:ext cx="73152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Claiming objective neutrality while pursuing transformative goals</a:t>
            </a:r>
            <a:endParaRPr lang="en-US" sz="1400" dirty="0"/>
          </a:p>
        </p:txBody>
      </p:sp>
      <p:pic>
        <p:nvPicPr>
          <p:cNvPr id="11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520" y="4297680"/>
            <a:ext cx="320040" cy="320040"/>
          </a:xfrm>
          <a:prstGeom prst="rect">
            <a:avLst/>
          </a:prstGeom>
        </p:spPr>
      </p:pic>
      <p:sp>
        <p:nvSpPr>
          <p:cNvPr id="12" name="Text 6"/>
          <p:cNvSpPr/>
          <p:nvPr/>
        </p:nvSpPr>
        <p:spPr>
          <a:xfrm>
            <a:off x="1188720" y="4297680"/>
            <a:ext cx="73152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Seeking generalizable laws through single case interpretation</a:t>
            </a:r>
            <a:endParaRPr lang="en-US" sz="1400" dirty="0"/>
          </a:p>
        </p:txBody>
      </p:sp>
      <p:sp>
        <p:nvSpPr>
          <p:cNvPr id="13" name="Shape 7"/>
          <p:cNvSpPr/>
          <p:nvPr/>
        </p:nvSpPr>
        <p:spPr>
          <a:xfrm>
            <a:off x="457200" y="4709160"/>
            <a:ext cx="8229600" cy="411480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14" name="Text 8"/>
          <p:cNvSpPr/>
          <p:nvPr/>
        </p:nvSpPr>
        <p:spPr>
          <a:xfrm>
            <a:off x="457200" y="4709160"/>
            <a:ext cx="82296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📝 ACTIVITY 4: Complete Worksheet Activity 4 (Personal Reflection) — Chapter 2.5</a:t>
            </a:r>
            <a:endParaRPr lang="en-US" sz="13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274320"/>
            <a:ext cx="82296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400" b="1" dirty="0">
                <a:solidFill>
                  <a:srgbClr val="0D5C6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Key Takeaways</a:t>
            </a:r>
            <a:endParaRPr lang="en-US" sz="3400" dirty="0"/>
          </a:p>
        </p:txBody>
      </p:sp>
      <p:sp>
        <p:nvSpPr>
          <p:cNvPr id="3" name="Shape 1"/>
          <p:cNvSpPr/>
          <p:nvPr/>
        </p:nvSpPr>
        <p:spPr>
          <a:xfrm>
            <a:off x="457200" y="1005840"/>
            <a:ext cx="8229600" cy="621792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50800" dist="25400" dir="8100000">
              <a:srgbClr val="000000">
                <a:alpha val="8000"/>
              </a:srgbClr>
            </a:outerShdw>
          </a:effectLst>
        </p:spPr>
      </p:sp>
      <p:sp>
        <p:nvSpPr>
          <p:cNvPr id="4" name="Shape 2"/>
          <p:cNvSpPr/>
          <p:nvPr/>
        </p:nvSpPr>
        <p:spPr>
          <a:xfrm>
            <a:off x="457200" y="1005840"/>
            <a:ext cx="73152" cy="621792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5" name="Text 3"/>
          <p:cNvSpPr/>
          <p:nvPr/>
        </p:nvSpPr>
        <p:spPr>
          <a:xfrm>
            <a:off x="685800" y="1005840"/>
            <a:ext cx="7772400" cy="6217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5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paradigm combines ontology, epistemology, methodology, and methods into a coherent framework</a:t>
            </a:r>
            <a:endParaRPr lang="en-US" sz="1500" dirty="0"/>
          </a:p>
        </p:txBody>
      </p:sp>
      <p:sp>
        <p:nvSpPr>
          <p:cNvPr id="6" name="Shape 4"/>
          <p:cNvSpPr/>
          <p:nvPr/>
        </p:nvSpPr>
        <p:spPr>
          <a:xfrm>
            <a:off x="457200" y="1737360"/>
            <a:ext cx="8229600" cy="621792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50800" dist="25400" dir="8100000">
              <a:srgbClr val="000000">
                <a:alpha val="8000"/>
              </a:srgbClr>
            </a:outerShdw>
          </a:effectLst>
        </p:spPr>
      </p:sp>
      <p:sp>
        <p:nvSpPr>
          <p:cNvPr id="7" name="Shape 5"/>
          <p:cNvSpPr/>
          <p:nvPr/>
        </p:nvSpPr>
        <p:spPr>
          <a:xfrm>
            <a:off x="457200" y="1737360"/>
            <a:ext cx="73152" cy="621792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8" name="Text 6"/>
          <p:cNvSpPr/>
          <p:nvPr/>
        </p:nvSpPr>
        <p:spPr>
          <a:xfrm>
            <a:off x="685800" y="1737360"/>
            <a:ext cx="7772400" cy="6217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5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Six major paradigms offer different lenses for viewing research</a:t>
            </a:r>
            <a:endParaRPr lang="en-US" sz="1500" dirty="0"/>
          </a:p>
        </p:txBody>
      </p:sp>
      <p:sp>
        <p:nvSpPr>
          <p:cNvPr id="9" name="Shape 7"/>
          <p:cNvSpPr/>
          <p:nvPr/>
        </p:nvSpPr>
        <p:spPr>
          <a:xfrm>
            <a:off x="457200" y="2468880"/>
            <a:ext cx="8229600" cy="621792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50800" dist="25400" dir="8100000">
              <a:srgbClr val="000000">
                <a:alpha val="8000"/>
              </a:srgbClr>
            </a:outerShdw>
          </a:effectLst>
        </p:spPr>
      </p:sp>
      <p:sp>
        <p:nvSpPr>
          <p:cNvPr id="10" name="Shape 8"/>
          <p:cNvSpPr/>
          <p:nvPr/>
        </p:nvSpPr>
        <p:spPr>
          <a:xfrm>
            <a:off x="457200" y="2468880"/>
            <a:ext cx="73152" cy="621792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11" name="Text 9"/>
          <p:cNvSpPr/>
          <p:nvPr/>
        </p:nvSpPr>
        <p:spPr>
          <a:xfrm>
            <a:off x="685800" y="2468880"/>
            <a:ext cx="7772400" cy="6217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5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Paradigm choice should be guided by your research question</a:t>
            </a:r>
            <a:endParaRPr lang="en-US" sz="1500" dirty="0"/>
          </a:p>
        </p:txBody>
      </p:sp>
      <p:sp>
        <p:nvSpPr>
          <p:cNvPr id="12" name="Shape 10"/>
          <p:cNvSpPr/>
          <p:nvPr/>
        </p:nvSpPr>
        <p:spPr>
          <a:xfrm>
            <a:off x="457200" y="3200400"/>
            <a:ext cx="8229600" cy="621792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50800" dist="25400" dir="8100000">
              <a:srgbClr val="000000">
                <a:alpha val="8000"/>
              </a:srgbClr>
            </a:outerShdw>
          </a:effectLst>
        </p:spPr>
      </p:sp>
      <p:sp>
        <p:nvSpPr>
          <p:cNvPr id="13" name="Shape 11"/>
          <p:cNvSpPr/>
          <p:nvPr/>
        </p:nvSpPr>
        <p:spPr>
          <a:xfrm>
            <a:off x="457200" y="3200400"/>
            <a:ext cx="73152" cy="621792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14" name="Text 12"/>
          <p:cNvSpPr/>
          <p:nvPr/>
        </p:nvSpPr>
        <p:spPr>
          <a:xfrm>
            <a:off x="685800" y="3200400"/>
            <a:ext cx="7772400" cy="6217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5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Coherence between all elements is essential for rigorous research</a:t>
            </a:r>
            <a:endParaRPr lang="en-US" sz="1500" dirty="0"/>
          </a:p>
        </p:txBody>
      </p:sp>
      <p:sp>
        <p:nvSpPr>
          <p:cNvPr id="15" name="Shape 13"/>
          <p:cNvSpPr/>
          <p:nvPr/>
        </p:nvSpPr>
        <p:spPr>
          <a:xfrm>
            <a:off x="457200" y="3931920"/>
            <a:ext cx="8229600" cy="621792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50800" dist="25400" dir="8100000">
              <a:srgbClr val="000000">
                <a:alpha val="8000"/>
              </a:srgbClr>
            </a:outerShdw>
          </a:effectLst>
        </p:spPr>
      </p:sp>
      <p:sp>
        <p:nvSpPr>
          <p:cNvPr id="16" name="Shape 14"/>
          <p:cNvSpPr/>
          <p:nvPr/>
        </p:nvSpPr>
        <p:spPr>
          <a:xfrm>
            <a:off x="457200" y="3931920"/>
            <a:ext cx="73152" cy="621792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17" name="Text 15"/>
          <p:cNvSpPr/>
          <p:nvPr/>
        </p:nvSpPr>
        <p:spPr>
          <a:xfrm>
            <a:off x="685800" y="3931920"/>
            <a:ext cx="7772400" cy="621792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5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No paradigm is superior — each illuminates different aspects of reality</a:t>
            </a:r>
            <a:endParaRPr lang="en-US" sz="1500" dirty="0"/>
          </a:p>
        </p:txBody>
      </p:sp>
      <p:sp>
        <p:nvSpPr>
          <p:cNvPr id="18" name="Shape 16"/>
          <p:cNvSpPr/>
          <p:nvPr/>
        </p:nvSpPr>
        <p:spPr>
          <a:xfrm>
            <a:off x="457200" y="4663440"/>
            <a:ext cx="4023360" cy="457200"/>
          </a:xfrm>
          <a:prstGeom prst="rect">
            <a:avLst/>
          </a:prstGeom>
          <a:solidFill>
            <a:srgbClr val="F57C00"/>
          </a:solidFill>
          <a:ln/>
        </p:spPr>
      </p:sp>
      <p:sp>
        <p:nvSpPr>
          <p:cNvPr id="19" name="Text 17"/>
          <p:cNvSpPr/>
          <p:nvPr/>
        </p:nvSpPr>
        <p:spPr>
          <a:xfrm>
            <a:off x="457200" y="4663440"/>
            <a:ext cx="40233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📝 ACTIVITY 5 (Extension): Analyse a paper</a:t>
            </a:r>
            <a:endParaRPr lang="en-US" sz="1200" dirty="0"/>
          </a:p>
        </p:txBody>
      </p:sp>
      <p:sp>
        <p:nvSpPr>
          <p:cNvPr id="20" name="Shape 18"/>
          <p:cNvSpPr/>
          <p:nvPr/>
        </p:nvSpPr>
        <p:spPr>
          <a:xfrm>
            <a:off x="4663440" y="4663440"/>
            <a:ext cx="4023360" cy="457200"/>
          </a:xfrm>
          <a:prstGeom prst="rect">
            <a:avLst/>
          </a:prstGeom>
          <a:solidFill>
            <a:srgbClr val="14919B"/>
          </a:solidFill>
          <a:ln/>
        </p:spPr>
      </p:sp>
      <p:sp>
        <p:nvSpPr>
          <p:cNvPr id="21" name="Text 19"/>
          <p:cNvSpPr/>
          <p:nvPr/>
        </p:nvSpPr>
        <p:spPr>
          <a:xfrm>
            <a:off x="4663440" y="4663440"/>
            <a:ext cx="402336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📚 Complete Chapter 2 Interactive Module</a:t>
            </a:r>
            <a:endParaRPr lang="en-US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bg>
      <p:bgPr>
        <a:solidFill>
          <a:srgbClr val="14919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548640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3" name="Text 1"/>
          <p:cNvSpPr/>
          <p:nvPr/>
        </p:nvSpPr>
        <p:spPr>
          <a:xfrm>
            <a:off x="457200" y="91440"/>
            <a:ext cx="82296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📝 WORKSHEET ACTIVITY 3: Research Scenario Analysis — Chapter 2.4</a:t>
            </a:r>
            <a:endParaRPr lang="en-US" sz="1400" dirty="0"/>
          </a:p>
        </p:txBody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1920" y="685800"/>
            <a:ext cx="914400" cy="91440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457200" y="1645920"/>
            <a:ext cx="8229600" cy="5486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3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Group Activity</a:t>
            </a:r>
            <a:endParaRPr lang="en-US" sz="3400" dirty="0"/>
          </a:p>
        </p:txBody>
      </p:sp>
      <p:sp>
        <p:nvSpPr>
          <p:cNvPr id="6" name="Text 3"/>
          <p:cNvSpPr/>
          <p:nvPr/>
        </p:nvSpPr>
        <p:spPr>
          <a:xfrm>
            <a:off x="457200" y="2240280"/>
            <a:ext cx="822960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7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 small groups, analyse your assigned research scenario</a:t>
            </a:r>
            <a:endParaRPr lang="en-US" sz="1700" dirty="0"/>
          </a:p>
          <a:p>
            <a:pPr algn="ctr" indent="0" marL="0">
              <a:buNone/>
            </a:pPr>
            <a:r>
              <a:rPr lang="en-US" sz="17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and identify the most appropriate paradigm</a:t>
            </a:r>
            <a:endParaRPr lang="en-US" sz="1700" dirty="0"/>
          </a:p>
        </p:txBody>
      </p:sp>
      <p:sp>
        <p:nvSpPr>
          <p:cNvPr id="7" name="Shape 4"/>
          <p:cNvSpPr/>
          <p:nvPr/>
        </p:nvSpPr>
        <p:spPr>
          <a:xfrm>
            <a:off x="1371600" y="2926080"/>
            <a:ext cx="6400800" cy="1280160"/>
          </a:xfrm>
          <a:prstGeom prst="rect">
            <a:avLst/>
          </a:prstGeom>
          <a:solidFill>
            <a:srgbClr val="1A2B2E"/>
          </a:solidFill>
          <a:ln/>
          <a:effectLst>
            <a:outerShdw sx="100000" sy="100000" kx="0" ky="0" algn="bl" rotWithShape="0" blurRad="76200" dist="25400" dir="8100000">
              <a:srgbClr val="000000">
                <a:alpha val="20000"/>
              </a:srgbClr>
            </a:outerShdw>
          </a:effectLst>
        </p:spPr>
      </p:sp>
      <p:sp>
        <p:nvSpPr>
          <p:cNvPr id="8" name="Text 5"/>
          <p:cNvSpPr/>
          <p:nvPr/>
        </p:nvSpPr>
        <p:spPr>
          <a:xfrm>
            <a:off x="1554480" y="3017520"/>
            <a:ext cx="60350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E07A5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Use the Worksheet to guide your analysis:</a:t>
            </a:r>
            <a:endParaRPr lang="en-US" sz="1400" dirty="0"/>
          </a:p>
        </p:txBody>
      </p:sp>
      <p:sp>
        <p:nvSpPr>
          <p:cNvPr id="9" name="Text 6"/>
          <p:cNvSpPr/>
          <p:nvPr/>
        </p:nvSpPr>
        <p:spPr>
          <a:xfrm>
            <a:off x="1554480" y="3291840"/>
            <a:ext cx="6035040" cy="8229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What type of question is being asked?</a:t>
            </a:r>
            <a:endParaRPr lang="en-US" sz="1300" dirty="0"/>
          </a:p>
          <a:p>
            <a:pPr indent="0" marL="0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What assumptions about reality are implied?</a:t>
            </a:r>
            <a:endParaRPr lang="en-US" sz="1300" dirty="0"/>
          </a:p>
          <a:p>
            <a:pPr indent="0" marL="0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What would count as evidence?</a:t>
            </a:r>
            <a:endParaRPr lang="en-US" sz="1300" dirty="0"/>
          </a:p>
          <a:p>
            <a:pPr indent="0" marL="0">
              <a:buNone/>
            </a:pPr>
            <a:r>
              <a:rPr lang="en-US" sz="13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• What paradigm fits best? Why?</a:t>
            </a:r>
            <a:endParaRPr lang="en-US" sz="1300" dirty="0"/>
          </a:p>
        </p:txBody>
      </p:sp>
      <p:sp>
        <p:nvSpPr>
          <p:cNvPr id="10" name="Shape 7"/>
          <p:cNvSpPr/>
          <p:nvPr/>
        </p:nvSpPr>
        <p:spPr>
          <a:xfrm>
            <a:off x="914400" y="4343400"/>
            <a:ext cx="3474720" cy="68580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11" name="Text 8"/>
          <p:cNvSpPr/>
          <p:nvPr/>
        </p:nvSpPr>
        <p:spPr>
          <a:xfrm>
            <a:off x="914400" y="4343400"/>
            <a:ext cx="347472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0D5C6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📖 Refer to Chapter 2</a:t>
            </a:r>
            <a:endParaRPr lang="en-US" sz="1200" dirty="0"/>
          </a:p>
          <a:p>
            <a:pPr algn="ctr" indent="0" marL="0">
              <a:buNone/>
            </a:pPr>
            <a:r>
              <a:rPr lang="en-US" sz="1200" b="1" dirty="0">
                <a:solidFill>
                  <a:srgbClr val="0D5C6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Selection Guide (Section 2.4)</a:t>
            </a:r>
            <a:endParaRPr lang="en-US" sz="1200" dirty="0"/>
          </a:p>
        </p:txBody>
      </p:sp>
      <p:sp>
        <p:nvSpPr>
          <p:cNvPr id="12" name="Shape 9"/>
          <p:cNvSpPr/>
          <p:nvPr/>
        </p:nvSpPr>
        <p:spPr>
          <a:xfrm>
            <a:off x="4754880" y="4343400"/>
            <a:ext cx="3474720" cy="68580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13" name="Text 10"/>
          <p:cNvSpPr/>
          <p:nvPr/>
        </p:nvSpPr>
        <p:spPr>
          <a:xfrm>
            <a:off x="4754880" y="4343400"/>
            <a:ext cx="3474720" cy="6858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b="1" dirty="0">
                <a:solidFill>
                  <a:srgbClr val="0D5C6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📚 Try Paradigm Matcher</a:t>
            </a:r>
            <a:endParaRPr lang="en-US" sz="1200" dirty="0"/>
          </a:p>
          <a:p>
            <a:pPr algn="ctr" indent="0" marL="0">
              <a:buNone/>
            </a:pPr>
            <a:r>
              <a:rPr lang="en-US" sz="1200" b="1" dirty="0">
                <a:solidFill>
                  <a:srgbClr val="0D5C6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 Interactive Module</a:t>
            </a:r>
            <a:endParaRPr lang="en-US" sz="1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bg>
      <p:bgPr>
        <a:solidFill>
          <a:srgbClr val="1A2B2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1280160"/>
            <a:ext cx="8229600" cy="7315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42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Questions &amp; Discussion</a:t>
            </a:r>
            <a:endParaRPr lang="en-US" sz="4200" dirty="0"/>
          </a:p>
        </p:txBody>
      </p:sp>
      <p:sp>
        <p:nvSpPr>
          <p:cNvPr id="3" name="Shape 1"/>
          <p:cNvSpPr/>
          <p:nvPr/>
        </p:nvSpPr>
        <p:spPr>
          <a:xfrm>
            <a:off x="1371600" y="2286000"/>
            <a:ext cx="6400800" cy="914400"/>
          </a:xfrm>
          <a:prstGeom prst="rect">
            <a:avLst/>
          </a:prstGeom>
          <a:solidFill>
            <a:srgbClr val="14919B"/>
          </a:solidFill>
          <a:ln/>
        </p:spPr>
      </p:sp>
      <p:sp>
        <p:nvSpPr>
          <p:cNvPr id="4" name="Text 2"/>
          <p:cNvSpPr/>
          <p:nvPr/>
        </p:nvSpPr>
        <p:spPr>
          <a:xfrm>
            <a:off x="1554480" y="2377440"/>
            <a:ext cx="603504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📚 Next Steps</a:t>
            </a:r>
            <a:endParaRPr lang="en-US" sz="1400" dirty="0"/>
          </a:p>
        </p:txBody>
      </p:sp>
      <p:sp>
        <p:nvSpPr>
          <p:cNvPr id="5" name="Text 3"/>
          <p:cNvSpPr/>
          <p:nvPr/>
        </p:nvSpPr>
        <p:spPr>
          <a:xfrm>
            <a:off x="1554480" y="2651760"/>
            <a:ext cx="603504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Complete the Chapter 2 Interactive Module for self-paced practice</a:t>
            </a:r>
            <a:endParaRPr lang="en-US" sz="1200" dirty="0"/>
          </a:p>
          <a:p>
            <a:pPr indent="0" marL="0">
              <a:buNone/>
            </a:pPr>
            <a:r>
              <a:rPr lang="en-US" sz="12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Prepare for Chapter 3: Validity Strategies</a:t>
            </a:r>
            <a:endParaRPr lang="en-US" sz="1200" dirty="0"/>
          </a:p>
        </p:txBody>
      </p:sp>
      <p:pic>
        <p:nvPicPr>
          <p:cNvPr id="6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23360" y="3383280"/>
            <a:ext cx="914400" cy="914400"/>
          </a:xfrm>
          <a:prstGeom prst="rect">
            <a:avLst/>
          </a:prstGeom>
        </p:spPr>
      </p:pic>
      <p:sp>
        <p:nvSpPr>
          <p:cNvPr id="7" name="Shape 4"/>
          <p:cNvSpPr/>
          <p:nvPr/>
        </p:nvSpPr>
        <p:spPr>
          <a:xfrm>
            <a:off x="0" y="4480560"/>
            <a:ext cx="9144000" cy="662940"/>
          </a:xfrm>
          <a:prstGeom prst="rect">
            <a:avLst/>
          </a:prstGeom>
          <a:solidFill>
            <a:srgbClr val="0D5C63">
              <a:alpha val="50000"/>
            </a:srgbClr>
          </a:solidFill>
          <a:ln/>
        </p:spPr>
      </p:sp>
      <p:sp>
        <p:nvSpPr>
          <p:cNvPr id="8" name="Text 5"/>
          <p:cNvSpPr/>
          <p:nvPr/>
        </p:nvSpPr>
        <p:spPr>
          <a:xfrm>
            <a:off x="457200" y="4572000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1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Author: Dr Pauline Prevett, University of Manchester</a:t>
            </a:r>
            <a:endParaRPr lang="en-US" sz="1100" dirty="0"/>
          </a:p>
        </p:txBody>
      </p:sp>
      <p:sp>
        <p:nvSpPr>
          <p:cNvPr id="9" name="Text 6"/>
          <p:cNvSpPr/>
          <p:nvPr/>
        </p:nvSpPr>
        <p:spPr>
          <a:xfrm>
            <a:off x="457200" y="4800600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000" i="1" dirty="0">
                <a:solidFill>
                  <a:srgbClr val="F8F7F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From: Research Literacy &amp; Design Interactive Web App (2026)  •  © 2026 Dr Pauline Prevett</a:t>
            </a:r>
            <a:endParaRPr 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65760"/>
            <a:ext cx="82296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600" b="1" dirty="0">
                <a:solidFill>
                  <a:srgbClr val="0D5C6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Learning Outcomes</a:t>
            </a:r>
            <a:endParaRPr lang="en-US" sz="3600" dirty="0"/>
          </a:p>
        </p:txBody>
      </p:sp>
      <p:sp>
        <p:nvSpPr>
          <p:cNvPr id="3" name="Shape 1"/>
          <p:cNvSpPr/>
          <p:nvPr/>
        </p:nvSpPr>
        <p:spPr>
          <a:xfrm>
            <a:off x="457200" y="914400"/>
            <a:ext cx="1371600" cy="54864"/>
          </a:xfrm>
          <a:prstGeom prst="rect">
            <a:avLst/>
          </a:prstGeom>
          <a:solidFill>
            <a:srgbClr val="E07A5F"/>
          </a:solidFill>
          <a:ln/>
        </p:spPr>
      </p:sp>
      <p:pic>
        <p:nvPicPr>
          <p:cNvPr id="4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8640" y="1280160"/>
            <a:ext cx="365760" cy="365760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1051560" y="1280160"/>
            <a:ext cx="74980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Understand what a research paradigm is and why it matters</a:t>
            </a:r>
            <a:endParaRPr lang="en-US" sz="1800" dirty="0"/>
          </a:p>
        </p:txBody>
      </p:sp>
      <p:pic>
        <p:nvPicPr>
          <p:cNvPr id="6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" y="1965960"/>
            <a:ext cx="365760" cy="365760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1051560" y="1965960"/>
            <a:ext cx="74980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Distinguish between six major research paradigms</a:t>
            </a:r>
            <a:endParaRPr lang="en-US" sz="1800" dirty="0"/>
          </a:p>
        </p:txBody>
      </p:sp>
      <p:pic>
        <p:nvPicPr>
          <p:cNvPr id="8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2651760"/>
            <a:ext cx="365760" cy="365760"/>
          </a:xfrm>
          <a:prstGeom prst="rect">
            <a:avLst/>
          </a:prstGeom>
        </p:spPr>
      </p:pic>
      <p:sp>
        <p:nvSpPr>
          <p:cNvPr id="9" name="Text 4"/>
          <p:cNvSpPr/>
          <p:nvPr/>
        </p:nvSpPr>
        <p:spPr>
          <a:xfrm>
            <a:off x="1051560" y="2651760"/>
            <a:ext cx="74980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Recognise how paradigms combine philosophy into coherent frameworks</a:t>
            </a:r>
            <a:endParaRPr lang="en-US" sz="1800" dirty="0"/>
          </a:p>
        </p:txBody>
      </p:sp>
      <p:pic>
        <p:nvPicPr>
          <p:cNvPr id="10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" y="3337560"/>
            <a:ext cx="365760" cy="365760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051560" y="3337560"/>
            <a:ext cx="74980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Match research questions to appropriate paradigms</a:t>
            </a:r>
            <a:endParaRPr lang="en-US" sz="1800" dirty="0"/>
          </a:p>
        </p:txBody>
      </p:sp>
      <p:pic>
        <p:nvPicPr>
          <p:cNvPr id="12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" y="4023360"/>
            <a:ext cx="365760" cy="365760"/>
          </a:xfrm>
          <a:prstGeom prst="rect">
            <a:avLst/>
          </a:prstGeom>
        </p:spPr>
      </p:pic>
      <p:sp>
        <p:nvSpPr>
          <p:cNvPr id="13" name="Text 6"/>
          <p:cNvSpPr/>
          <p:nvPr/>
        </p:nvSpPr>
        <p:spPr>
          <a:xfrm>
            <a:off x="1051560" y="4023360"/>
            <a:ext cx="749808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Evaluate paradigm fit for your own research</a:t>
            </a:r>
            <a:endParaRPr lang="en-US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65760"/>
            <a:ext cx="82296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600" b="1" dirty="0">
                <a:solidFill>
                  <a:srgbClr val="0D5C6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What is a Research Paradigm?</a:t>
            </a:r>
            <a:endParaRPr lang="en-US" sz="3600" dirty="0"/>
          </a:p>
        </p:txBody>
      </p:sp>
      <p:sp>
        <p:nvSpPr>
          <p:cNvPr id="3" name="Shape 1"/>
          <p:cNvSpPr/>
          <p:nvPr/>
        </p:nvSpPr>
        <p:spPr>
          <a:xfrm>
            <a:off x="457200" y="914400"/>
            <a:ext cx="1371600" cy="54864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4" name="Shape 2"/>
          <p:cNvSpPr/>
          <p:nvPr/>
        </p:nvSpPr>
        <p:spPr>
          <a:xfrm>
            <a:off x="731520" y="1645920"/>
            <a:ext cx="3200400" cy="2926080"/>
          </a:xfrm>
          <a:prstGeom prst="ellipse">
            <a:avLst/>
          </a:prstGeom>
          <a:solidFill>
            <a:srgbClr val="14919B">
              <a:alpha val="85000"/>
            </a:srgbClr>
          </a:solidFill>
          <a:ln w="38100">
            <a:solidFill>
              <a:srgbClr val="14919B"/>
            </a:solidFill>
            <a:prstDash val="solid"/>
          </a:ln>
        </p:spPr>
      </p:sp>
      <p:pic>
        <p:nvPicPr>
          <p:cNvPr id="5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7360" y="2560320"/>
            <a:ext cx="1188720" cy="1188720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731520" y="3794760"/>
            <a:ext cx="3200400" cy="7315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400" i="1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lens through which</a:t>
            </a:r>
            <a:endParaRPr lang="en-US" sz="1400" dirty="0"/>
          </a:p>
          <a:p>
            <a:pPr algn="ctr" indent="0" marL="0">
              <a:buNone/>
            </a:pPr>
            <a:r>
              <a:rPr lang="en-US" sz="1400" i="1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you view research</a:t>
            </a:r>
            <a:endParaRPr lang="en-US" sz="1400" dirty="0"/>
          </a:p>
        </p:txBody>
      </p:sp>
      <p:sp>
        <p:nvSpPr>
          <p:cNvPr id="7" name="Shape 4"/>
          <p:cNvSpPr/>
          <p:nvPr/>
        </p:nvSpPr>
        <p:spPr>
          <a:xfrm>
            <a:off x="4206240" y="1371600"/>
            <a:ext cx="4572000" cy="347472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101600" dist="38100" dir="8100000">
              <a:srgbClr val="000000">
                <a:alpha val="10000"/>
              </a:srgbClr>
            </a:outerShdw>
          </a:effectLst>
        </p:spPr>
      </p:sp>
      <p:sp>
        <p:nvSpPr>
          <p:cNvPr id="8" name="Shape 5"/>
          <p:cNvSpPr/>
          <p:nvPr/>
        </p:nvSpPr>
        <p:spPr>
          <a:xfrm>
            <a:off x="4206240" y="1371600"/>
            <a:ext cx="73152" cy="3474720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9" name="Text 6"/>
          <p:cNvSpPr/>
          <p:nvPr/>
        </p:nvSpPr>
        <p:spPr>
          <a:xfrm>
            <a:off x="4480560" y="1554480"/>
            <a:ext cx="41148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paradigm combines:</a:t>
            </a:r>
            <a:endParaRPr lang="en-US" sz="1800" dirty="0"/>
          </a:p>
        </p:txBody>
      </p:sp>
      <p:sp>
        <p:nvSpPr>
          <p:cNvPr id="10" name="Text 7"/>
          <p:cNvSpPr/>
          <p:nvPr/>
        </p:nvSpPr>
        <p:spPr>
          <a:xfrm>
            <a:off x="4480560" y="2103120"/>
            <a:ext cx="1828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600" b="1" dirty="0">
                <a:solidFill>
                  <a:srgbClr val="0D5C6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Ontology</a:t>
            </a:r>
            <a:endParaRPr lang="en-US" sz="1600" dirty="0"/>
          </a:p>
        </p:txBody>
      </p:sp>
      <p:sp>
        <p:nvSpPr>
          <p:cNvPr id="11" name="Text 8"/>
          <p:cNvSpPr/>
          <p:nvPr/>
        </p:nvSpPr>
        <p:spPr>
          <a:xfrm>
            <a:off x="4480560" y="2377440"/>
            <a:ext cx="4114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Assumptions about reality</a:t>
            </a:r>
            <a:endParaRPr lang="en-US" sz="1400" dirty="0"/>
          </a:p>
        </p:txBody>
      </p:sp>
      <p:sp>
        <p:nvSpPr>
          <p:cNvPr id="12" name="Text 9"/>
          <p:cNvSpPr/>
          <p:nvPr/>
        </p:nvSpPr>
        <p:spPr>
          <a:xfrm>
            <a:off x="4480560" y="2743200"/>
            <a:ext cx="1828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600" b="1" dirty="0">
                <a:solidFill>
                  <a:srgbClr val="0D5C6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Epistemology</a:t>
            </a:r>
            <a:endParaRPr lang="en-US" sz="1600" dirty="0"/>
          </a:p>
        </p:txBody>
      </p:sp>
      <p:sp>
        <p:nvSpPr>
          <p:cNvPr id="13" name="Text 10"/>
          <p:cNvSpPr/>
          <p:nvPr/>
        </p:nvSpPr>
        <p:spPr>
          <a:xfrm>
            <a:off x="4480560" y="3017520"/>
            <a:ext cx="4114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Assumptions about knowledge</a:t>
            </a:r>
            <a:endParaRPr lang="en-US" sz="1400" dirty="0"/>
          </a:p>
        </p:txBody>
      </p:sp>
      <p:sp>
        <p:nvSpPr>
          <p:cNvPr id="14" name="Text 11"/>
          <p:cNvSpPr/>
          <p:nvPr/>
        </p:nvSpPr>
        <p:spPr>
          <a:xfrm>
            <a:off x="4480560" y="3383280"/>
            <a:ext cx="1828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600" b="1" dirty="0">
                <a:solidFill>
                  <a:srgbClr val="0D5C6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Methodology</a:t>
            </a:r>
            <a:endParaRPr lang="en-US" sz="1600" dirty="0"/>
          </a:p>
        </p:txBody>
      </p:sp>
      <p:sp>
        <p:nvSpPr>
          <p:cNvPr id="15" name="Text 12"/>
          <p:cNvSpPr/>
          <p:nvPr/>
        </p:nvSpPr>
        <p:spPr>
          <a:xfrm>
            <a:off x="4480560" y="3657600"/>
            <a:ext cx="4114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Strategies for gaining knowledge</a:t>
            </a:r>
            <a:endParaRPr lang="en-US" sz="1400" dirty="0"/>
          </a:p>
        </p:txBody>
      </p:sp>
      <p:sp>
        <p:nvSpPr>
          <p:cNvPr id="16" name="Text 13"/>
          <p:cNvSpPr/>
          <p:nvPr/>
        </p:nvSpPr>
        <p:spPr>
          <a:xfrm>
            <a:off x="4480560" y="4023360"/>
            <a:ext cx="1828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600" b="1" dirty="0">
                <a:solidFill>
                  <a:srgbClr val="0D5C63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Methods</a:t>
            </a:r>
            <a:endParaRPr lang="en-US" sz="1600" dirty="0"/>
          </a:p>
        </p:txBody>
      </p:sp>
      <p:sp>
        <p:nvSpPr>
          <p:cNvPr id="17" name="Text 14"/>
          <p:cNvSpPr/>
          <p:nvPr/>
        </p:nvSpPr>
        <p:spPr>
          <a:xfrm>
            <a:off x="4480560" y="4297680"/>
            <a:ext cx="411480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Specific techniques for research</a:t>
            </a:r>
            <a:endParaRPr lang="en-U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0D5C6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365760"/>
            <a:ext cx="8229600" cy="6400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4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Why Does Paradigm Choice Matter?</a:t>
            </a:r>
            <a:endParaRPr lang="en-US" sz="3400" dirty="0"/>
          </a:p>
        </p:txBody>
      </p:sp>
      <p:sp>
        <p:nvSpPr>
          <p:cNvPr id="3" name="Shape 1"/>
          <p:cNvSpPr/>
          <p:nvPr/>
        </p:nvSpPr>
        <p:spPr>
          <a:xfrm>
            <a:off x="457200" y="1188720"/>
            <a:ext cx="8229600" cy="777240"/>
          </a:xfrm>
          <a:prstGeom prst="rect">
            <a:avLst/>
          </a:prstGeom>
          <a:solidFill>
            <a:srgbClr val="1A2B2E"/>
          </a:solidFill>
          <a:ln/>
        </p:spPr>
      </p:sp>
      <p:sp>
        <p:nvSpPr>
          <p:cNvPr id="4" name="Text 2"/>
          <p:cNvSpPr/>
          <p:nvPr/>
        </p:nvSpPr>
        <p:spPr>
          <a:xfrm>
            <a:off x="640080" y="1280160"/>
            <a:ext cx="7863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questions you can legitimately ask</a:t>
            </a:r>
            <a:endParaRPr lang="en-US" sz="1800" dirty="0"/>
          </a:p>
        </p:txBody>
      </p:sp>
      <p:sp>
        <p:nvSpPr>
          <p:cNvPr id="5" name="Text 3"/>
          <p:cNvSpPr/>
          <p:nvPr/>
        </p:nvSpPr>
        <p:spPr>
          <a:xfrm>
            <a:off x="640080" y="1600200"/>
            <a:ext cx="786384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The paradigm shapes what counts as a valid research question</a:t>
            </a:r>
            <a:endParaRPr lang="en-US" sz="1400" dirty="0"/>
          </a:p>
        </p:txBody>
      </p:sp>
      <p:sp>
        <p:nvSpPr>
          <p:cNvPr id="6" name="Shape 4"/>
          <p:cNvSpPr/>
          <p:nvPr/>
        </p:nvSpPr>
        <p:spPr>
          <a:xfrm>
            <a:off x="457200" y="2103120"/>
            <a:ext cx="8229600" cy="777240"/>
          </a:xfrm>
          <a:prstGeom prst="rect">
            <a:avLst/>
          </a:prstGeom>
          <a:solidFill>
            <a:srgbClr val="1A2B2E"/>
          </a:solidFill>
          <a:ln/>
        </p:spPr>
      </p:sp>
      <p:sp>
        <p:nvSpPr>
          <p:cNvPr id="7" name="Text 5"/>
          <p:cNvSpPr/>
          <p:nvPr/>
        </p:nvSpPr>
        <p:spPr>
          <a:xfrm>
            <a:off x="640080" y="2194560"/>
            <a:ext cx="7863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counts as valid evidence</a:t>
            </a:r>
            <a:endParaRPr lang="en-US" sz="1800" dirty="0"/>
          </a:p>
        </p:txBody>
      </p:sp>
      <p:sp>
        <p:nvSpPr>
          <p:cNvPr id="8" name="Text 6"/>
          <p:cNvSpPr/>
          <p:nvPr/>
        </p:nvSpPr>
        <p:spPr>
          <a:xfrm>
            <a:off x="640080" y="2514600"/>
            <a:ext cx="786384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Different paradigms accept different forms of knowledge</a:t>
            </a:r>
            <a:endParaRPr lang="en-US" sz="1400" dirty="0"/>
          </a:p>
        </p:txBody>
      </p:sp>
      <p:sp>
        <p:nvSpPr>
          <p:cNvPr id="9" name="Shape 7"/>
          <p:cNvSpPr/>
          <p:nvPr/>
        </p:nvSpPr>
        <p:spPr>
          <a:xfrm>
            <a:off x="457200" y="3017520"/>
            <a:ext cx="8229600" cy="777240"/>
          </a:xfrm>
          <a:prstGeom prst="rect">
            <a:avLst/>
          </a:prstGeom>
          <a:solidFill>
            <a:srgbClr val="1A2B2E"/>
          </a:solidFill>
          <a:ln/>
        </p:spPr>
      </p:sp>
      <p:sp>
        <p:nvSpPr>
          <p:cNvPr id="10" name="Text 8"/>
          <p:cNvSpPr/>
          <p:nvPr/>
        </p:nvSpPr>
        <p:spPr>
          <a:xfrm>
            <a:off x="640080" y="3108960"/>
            <a:ext cx="7863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How you conduct your research</a:t>
            </a:r>
            <a:endParaRPr lang="en-US" sz="1800" dirty="0"/>
          </a:p>
        </p:txBody>
      </p:sp>
      <p:sp>
        <p:nvSpPr>
          <p:cNvPr id="11" name="Text 9"/>
          <p:cNvSpPr/>
          <p:nvPr/>
        </p:nvSpPr>
        <p:spPr>
          <a:xfrm>
            <a:off x="640080" y="3429000"/>
            <a:ext cx="786384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Your methods flow from your philosophical position</a:t>
            </a:r>
            <a:endParaRPr lang="en-US" sz="1400" dirty="0"/>
          </a:p>
        </p:txBody>
      </p:sp>
      <p:sp>
        <p:nvSpPr>
          <p:cNvPr id="12" name="Shape 10"/>
          <p:cNvSpPr/>
          <p:nvPr/>
        </p:nvSpPr>
        <p:spPr>
          <a:xfrm>
            <a:off x="457200" y="3931920"/>
            <a:ext cx="8229600" cy="777240"/>
          </a:xfrm>
          <a:prstGeom prst="rect">
            <a:avLst/>
          </a:prstGeom>
          <a:solidFill>
            <a:srgbClr val="1A2B2E"/>
          </a:solidFill>
          <a:ln/>
        </p:spPr>
      </p:sp>
      <p:sp>
        <p:nvSpPr>
          <p:cNvPr id="13" name="Text 11"/>
          <p:cNvSpPr/>
          <p:nvPr/>
        </p:nvSpPr>
        <p:spPr>
          <a:xfrm>
            <a:off x="640080" y="4023360"/>
            <a:ext cx="786384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8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How your work will be evaluated</a:t>
            </a:r>
            <a:endParaRPr lang="en-US" sz="1800" dirty="0"/>
          </a:p>
        </p:txBody>
      </p:sp>
      <p:sp>
        <p:nvSpPr>
          <p:cNvPr id="14" name="Text 12"/>
          <p:cNvSpPr/>
          <p:nvPr/>
        </p:nvSpPr>
        <p:spPr>
          <a:xfrm>
            <a:off x="640080" y="4343400"/>
            <a:ext cx="7863840" cy="32004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Quality criteria differ across paradigms</a:t>
            </a:r>
            <a:endParaRPr lang="en-US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457200" y="274320"/>
            <a:ext cx="82296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200" b="1" dirty="0">
                <a:solidFill>
                  <a:srgbClr val="0D5C63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The Six Major Research Paradigms</a:t>
            </a:r>
            <a:endParaRPr lang="en-US" sz="3200" dirty="0"/>
          </a:p>
        </p:txBody>
      </p:sp>
      <p:sp>
        <p:nvSpPr>
          <p:cNvPr id="3" name="Shape 1"/>
          <p:cNvSpPr/>
          <p:nvPr/>
        </p:nvSpPr>
        <p:spPr>
          <a:xfrm>
            <a:off x="457200" y="1005840"/>
            <a:ext cx="2651760" cy="18288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4" name="Shape 2"/>
          <p:cNvSpPr/>
          <p:nvPr/>
        </p:nvSpPr>
        <p:spPr>
          <a:xfrm>
            <a:off x="457200" y="1005840"/>
            <a:ext cx="2651760" cy="73152"/>
          </a:xfrm>
          <a:prstGeom prst="rect">
            <a:avLst/>
          </a:prstGeom>
          <a:solidFill>
            <a:srgbClr val="1976D2"/>
          </a:solidFill>
          <a:ln/>
        </p:spPr>
      </p:sp>
      <p:pic>
        <p:nvPicPr>
          <p:cNvPr id="5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3040" y="1234440"/>
            <a:ext cx="548640" cy="548640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457200" y="187452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6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Positivism</a:t>
            </a:r>
            <a:endParaRPr lang="en-US" sz="1600" dirty="0"/>
          </a:p>
        </p:txBody>
      </p:sp>
      <p:sp>
        <p:nvSpPr>
          <p:cNvPr id="7" name="Text 4"/>
          <p:cNvSpPr/>
          <p:nvPr/>
        </p:nvSpPr>
        <p:spPr>
          <a:xfrm>
            <a:off x="594360" y="2240280"/>
            <a:ext cx="237744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Objective reality, causal laws</a:t>
            </a:r>
            <a:endParaRPr lang="en-US" sz="1200" dirty="0"/>
          </a:p>
        </p:txBody>
      </p:sp>
      <p:sp>
        <p:nvSpPr>
          <p:cNvPr id="8" name="Shape 5"/>
          <p:cNvSpPr/>
          <p:nvPr/>
        </p:nvSpPr>
        <p:spPr>
          <a:xfrm>
            <a:off x="3291840" y="1005840"/>
            <a:ext cx="2651760" cy="18288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9" name="Shape 6"/>
          <p:cNvSpPr/>
          <p:nvPr/>
        </p:nvSpPr>
        <p:spPr>
          <a:xfrm>
            <a:off x="3291840" y="1005840"/>
            <a:ext cx="2651760" cy="73152"/>
          </a:xfrm>
          <a:prstGeom prst="rect">
            <a:avLst/>
          </a:prstGeom>
          <a:solidFill>
            <a:srgbClr val="7B1FA2"/>
          </a:solidFill>
          <a:ln/>
        </p:spPr>
      </p:sp>
      <p:pic>
        <p:nvPicPr>
          <p:cNvPr id="10" name="Image 1" descr="preencoded.png">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680" y="1234440"/>
            <a:ext cx="548640" cy="548640"/>
          </a:xfrm>
          <a:prstGeom prst="rect">
            <a:avLst/>
          </a:prstGeom>
        </p:spPr>
      </p:pic>
      <p:sp>
        <p:nvSpPr>
          <p:cNvPr id="11" name="Text 7"/>
          <p:cNvSpPr/>
          <p:nvPr/>
        </p:nvSpPr>
        <p:spPr>
          <a:xfrm>
            <a:off x="3291840" y="187452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6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Interpretivism</a:t>
            </a:r>
            <a:endParaRPr lang="en-US" sz="1600" dirty="0"/>
          </a:p>
        </p:txBody>
      </p:sp>
      <p:sp>
        <p:nvSpPr>
          <p:cNvPr id="12" name="Text 8"/>
          <p:cNvSpPr/>
          <p:nvPr/>
        </p:nvSpPr>
        <p:spPr>
          <a:xfrm>
            <a:off x="3429000" y="2240280"/>
            <a:ext cx="237744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Subjective meaning, verstehen</a:t>
            </a:r>
            <a:endParaRPr lang="en-US" sz="1200" dirty="0"/>
          </a:p>
        </p:txBody>
      </p:sp>
      <p:sp>
        <p:nvSpPr>
          <p:cNvPr id="13" name="Shape 9"/>
          <p:cNvSpPr/>
          <p:nvPr/>
        </p:nvSpPr>
        <p:spPr>
          <a:xfrm>
            <a:off x="6126480" y="1005840"/>
            <a:ext cx="2651760" cy="18288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14" name="Shape 10"/>
          <p:cNvSpPr/>
          <p:nvPr/>
        </p:nvSpPr>
        <p:spPr>
          <a:xfrm>
            <a:off x="6126480" y="1005840"/>
            <a:ext cx="2651760" cy="73152"/>
          </a:xfrm>
          <a:prstGeom prst="rect">
            <a:avLst/>
          </a:prstGeom>
          <a:solidFill>
            <a:srgbClr val="388E3C"/>
          </a:solidFill>
          <a:ln/>
        </p:spPr>
      </p:sp>
      <p:pic>
        <p:nvPicPr>
          <p:cNvPr id="15" name="Image 2" descr="preencoded.png">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2320" y="1234440"/>
            <a:ext cx="548640" cy="548640"/>
          </a:xfrm>
          <a:prstGeom prst="rect">
            <a:avLst/>
          </a:prstGeom>
        </p:spPr>
      </p:pic>
      <p:sp>
        <p:nvSpPr>
          <p:cNvPr id="16" name="Text 11"/>
          <p:cNvSpPr/>
          <p:nvPr/>
        </p:nvSpPr>
        <p:spPr>
          <a:xfrm>
            <a:off x="6126480" y="187452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6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Constructivism</a:t>
            </a:r>
            <a:endParaRPr lang="en-US" sz="1600" dirty="0"/>
          </a:p>
        </p:txBody>
      </p:sp>
      <p:sp>
        <p:nvSpPr>
          <p:cNvPr id="17" name="Text 12"/>
          <p:cNvSpPr/>
          <p:nvPr/>
        </p:nvSpPr>
        <p:spPr>
          <a:xfrm>
            <a:off x="6263640" y="2240280"/>
            <a:ext cx="237744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Socially constructed reality</a:t>
            </a:r>
            <a:endParaRPr lang="en-US" sz="1200" dirty="0"/>
          </a:p>
        </p:txBody>
      </p:sp>
      <p:sp>
        <p:nvSpPr>
          <p:cNvPr id="18" name="Shape 13"/>
          <p:cNvSpPr/>
          <p:nvPr/>
        </p:nvSpPr>
        <p:spPr>
          <a:xfrm>
            <a:off x="457200" y="3017520"/>
            <a:ext cx="2651760" cy="18288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19" name="Shape 14"/>
          <p:cNvSpPr/>
          <p:nvPr/>
        </p:nvSpPr>
        <p:spPr>
          <a:xfrm>
            <a:off x="457200" y="3017520"/>
            <a:ext cx="2651760" cy="73152"/>
          </a:xfrm>
          <a:prstGeom prst="rect">
            <a:avLst/>
          </a:prstGeom>
          <a:solidFill>
            <a:srgbClr val="F57C00"/>
          </a:solidFill>
          <a:ln/>
        </p:spPr>
      </p:sp>
      <p:pic>
        <p:nvPicPr>
          <p:cNvPr id="20" name="Image 3" descr="preencoded.png">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3040" y="3246120"/>
            <a:ext cx="548640" cy="548640"/>
          </a:xfrm>
          <a:prstGeom prst="rect">
            <a:avLst/>
          </a:prstGeom>
        </p:spPr>
      </p:pic>
      <p:sp>
        <p:nvSpPr>
          <p:cNvPr id="21" name="Text 15"/>
          <p:cNvSpPr/>
          <p:nvPr/>
        </p:nvSpPr>
        <p:spPr>
          <a:xfrm>
            <a:off x="457200" y="388620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6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Critical Realism</a:t>
            </a:r>
            <a:endParaRPr lang="en-US" sz="1600" dirty="0"/>
          </a:p>
        </p:txBody>
      </p:sp>
      <p:sp>
        <p:nvSpPr>
          <p:cNvPr id="22" name="Text 16"/>
          <p:cNvSpPr/>
          <p:nvPr/>
        </p:nvSpPr>
        <p:spPr>
          <a:xfrm>
            <a:off x="594360" y="4251960"/>
            <a:ext cx="237744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Stratified reality, mechanisms</a:t>
            </a:r>
            <a:endParaRPr lang="en-US" sz="1200" dirty="0"/>
          </a:p>
        </p:txBody>
      </p:sp>
      <p:sp>
        <p:nvSpPr>
          <p:cNvPr id="23" name="Shape 17"/>
          <p:cNvSpPr/>
          <p:nvPr/>
        </p:nvSpPr>
        <p:spPr>
          <a:xfrm>
            <a:off x="3291840" y="3017520"/>
            <a:ext cx="2651760" cy="18288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24" name="Shape 18"/>
          <p:cNvSpPr/>
          <p:nvPr/>
        </p:nvSpPr>
        <p:spPr>
          <a:xfrm>
            <a:off x="3291840" y="3017520"/>
            <a:ext cx="2651760" cy="73152"/>
          </a:xfrm>
          <a:prstGeom prst="rect">
            <a:avLst/>
          </a:prstGeom>
          <a:solidFill>
            <a:srgbClr val="C62828"/>
          </a:solidFill>
          <a:ln/>
        </p:spPr>
      </p:sp>
      <p:pic>
        <p:nvPicPr>
          <p:cNvPr id="25" name="Image 4" descr="preencoded.png">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7680" y="3246120"/>
            <a:ext cx="548640" cy="548640"/>
          </a:xfrm>
          <a:prstGeom prst="rect">
            <a:avLst/>
          </a:prstGeom>
        </p:spPr>
      </p:pic>
      <p:sp>
        <p:nvSpPr>
          <p:cNvPr id="26" name="Text 19"/>
          <p:cNvSpPr/>
          <p:nvPr/>
        </p:nvSpPr>
        <p:spPr>
          <a:xfrm>
            <a:off x="3291840" y="388620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6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Critical Theory</a:t>
            </a:r>
            <a:endParaRPr lang="en-US" sz="1600" dirty="0"/>
          </a:p>
        </p:txBody>
      </p:sp>
      <p:sp>
        <p:nvSpPr>
          <p:cNvPr id="27" name="Text 20"/>
          <p:cNvSpPr/>
          <p:nvPr/>
        </p:nvSpPr>
        <p:spPr>
          <a:xfrm>
            <a:off x="3429000" y="4251960"/>
            <a:ext cx="237744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Power, emancipation</a:t>
            </a:r>
            <a:endParaRPr lang="en-US" sz="1200" dirty="0"/>
          </a:p>
        </p:txBody>
      </p:sp>
      <p:sp>
        <p:nvSpPr>
          <p:cNvPr id="28" name="Shape 21"/>
          <p:cNvSpPr/>
          <p:nvPr/>
        </p:nvSpPr>
        <p:spPr>
          <a:xfrm>
            <a:off x="6126480" y="3017520"/>
            <a:ext cx="2651760" cy="182880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29" name="Shape 22"/>
          <p:cNvSpPr/>
          <p:nvPr/>
        </p:nvSpPr>
        <p:spPr>
          <a:xfrm>
            <a:off x="6126480" y="3017520"/>
            <a:ext cx="2651760" cy="73152"/>
          </a:xfrm>
          <a:prstGeom prst="rect">
            <a:avLst/>
          </a:prstGeom>
          <a:solidFill>
            <a:srgbClr val="00838F"/>
          </a:solidFill>
          <a:ln/>
        </p:spPr>
      </p:sp>
      <p:pic>
        <p:nvPicPr>
          <p:cNvPr id="30" name="Image 5" descr="preencoded.png">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2320" y="3246120"/>
            <a:ext cx="548640" cy="548640"/>
          </a:xfrm>
          <a:prstGeom prst="rect">
            <a:avLst/>
          </a:prstGeom>
        </p:spPr>
      </p:pic>
      <p:sp>
        <p:nvSpPr>
          <p:cNvPr id="31" name="Text 23"/>
          <p:cNvSpPr/>
          <p:nvPr/>
        </p:nvSpPr>
        <p:spPr>
          <a:xfrm>
            <a:off x="6126480" y="3886200"/>
            <a:ext cx="2651760" cy="36576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6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Pragmatism</a:t>
            </a:r>
            <a:endParaRPr lang="en-US" sz="1600" dirty="0"/>
          </a:p>
        </p:txBody>
      </p:sp>
      <p:sp>
        <p:nvSpPr>
          <p:cNvPr id="32" name="Text 24"/>
          <p:cNvSpPr/>
          <p:nvPr/>
        </p:nvSpPr>
        <p:spPr>
          <a:xfrm>
            <a:off x="6263640" y="4251960"/>
            <a:ext cx="237744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2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What works in practice</a:t>
            </a:r>
            <a:endParaRPr lang="en-US" sz="1200" dirty="0"/>
          </a:p>
        </p:txBody>
      </p:sp>
      <p:sp>
        <p:nvSpPr>
          <p:cNvPr id="33" name="Shape 25"/>
          <p:cNvSpPr/>
          <p:nvPr/>
        </p:nvSpPr>
        <p:spPr>
          <a:xfrm>
            <a:off x="457200" y="4709160"/>
            <a:ext cx="8229600" cy="411480"/>
          </a:xfrm>
          <a:prstGeom prst="rect">
            <a:avLst/>
          </a:prstGeom>
          <a:solidFill>
            <a:srgbClr val="E07A5F"/>
          </a:solidFill>
          <a:ln/>
        </p:spPr>
      </p:sp>
      <p:sp>
        <p:nvSpPr>
          <p:cNvPr id="34" name="Text 26"/>
          <p:cNvSpPr/>
          <p:nvPr/>
        </p:nvSpPr>
        <p:spPr>
          <a:xfrm>
            <a:off x="457200" y="4709160"/>
            <a:ext cx="8229600" cy="4114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 indent="0" marL="0">
              <a:buNone/>
            </a:pPr>
            <a:r>
              <a:rPr lang="en-US" sz="13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📝 ACTIVITY 1: Complete Worksheet Activity 1 (Initial Self-Assessment) now — Chapter 2.1</a:t>
            </a:r>
            <a:endParaRPr lang="en-US" sz="13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1976D2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760" y="137160"/>
            <a:ext cx="594360" cy="59436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97280" y="182880"/>
            <a:ext cx="7315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Positivism</a:t>
            </a:r>
            <a:endParaRPr lang="en-US" sz="3000" dirty="0"/>
          </a:p>
        </p:txBody>
      </p:sp>
      <p:sp>
        <p:nvSpPr>
          <p:cNvPr id="5" name="Text 2"/>
          <p:cNvSpPr/>
          <p:nvPr/>
        </p:nvSpPr>
        <p:spPr>
          <a:xfrm>
            <a:off x="457200" y="1005840"/>
            <a:ext cx="8229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i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 exists independently and can be studied objectively through scientific methods to discover universal laws.</a:t>
            </a:r>
            <a:endParaRPr lang="en-US" sz="1300" dirty="0"/>
          </a:p>
        </p:txBody>
      </p:sp>
      <p:sp>
        <p:nvSpPr>
          <p:cNvPr id="6" name="Text 3"/>
          <p:cNvSpPr/>
          <p:nvPr/>
        </p:nvSpPr>
        <p:spPr>
          <a:xfrm>
            <a:off x="45720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1976D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Ontology</a:t>
            </a:r>
            <a:endParaRPr lang="en-US" sz="1300" dirty="0"/>
          </a:p>
        </p:txBody>
      </p:sp>
      <p:sp>
        <p:nvSpPr>
          <p:cNvPr id="7" name="Text 4"/>
          <p:cNvSpPr/>
          <p:nvPr/>
        </p:nvSpPr>
        <p:spPr>
          <a:xfrm>
            <a:off x="45720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Single, objective reality exists independently of observers</a:t>
            </a:r>
            <a:endParaRPr lang="en-US" sz="1100" dirty="0"/>
          </a:p>
        </p:txBody>
      </p:sp>
      <p:sp>
        <p:nvSpPr>
          <p:cNvPr id="8" name="Text 5"/>
          <p:cNvSpPr/>
          <p:nvPr/>
        </p:nvSpPr>
        <p:spPr>
          <a:xfrm>
            <a:off x="329184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1976D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Epistemology</a:t>
            </a:r>
            <a:endParaRPr lang="en-US" sz="1300" dirty="0"/>
          </a:p>
        </p:txBody>
      </p:sp>
      <p:sp>
        <p:nvSpPr>
          <p:cNvPr id="9" name="Text 6"/>
          <p:cNvSpPr/>
          <p:nvPr/>
        </p:nvSpPr>
        <p:spPr>
          <a:xfrm>
            <a:off x="329184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Knowledge through empirical observation; researcher as objective observer</a:t>
            </a:r>
            <a:endParaRPr lang="en-US" sz="1100" dirty="0"/>
          </a:p>
        </p:txBody>
      </p:sp>
      <p:sp>
        <p:nvSpPr>
          <p:cNvPr id="10" name="Text 7"/>
          <p:cNvSpPr/>
          <p:nvPr/>
        </p:nvSpPr>
        <p:spPr>
          <a:xfrm>
            <a:off x="612648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1976D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Methods</a:t>
            </a:r>
            <a:endParaRPr lang="en-US" sz="1300" dirty="0"/>
          </a:p>
        </p:txBody>
      </p:sp>
      <p:sp>
        <p:nvSpPr>
          <p:cNvPr id="11" name="Text 8"/>
          <p:cNvSpPr/>
          <p:nvPr/>
        </p:nvSpPr>
        <p:spPr>
          <a:xfrm>
            <a:off x="612648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Experiments, surveys, statistical analysis, hypothesis testing</a:t>
            </a:r>
            <a:endParaRPr lang="en-US" sz="1100" dirty="0"/>
          </a:p>
        </p:txBody>
      </p:sp>
      <p:sp>
        <p:nvSpPr>
          <p:cNvPr id="12" name="Text 9"/>
          <p:cNvSpPr/>
          <p:nvPr/>
        </p:nvSpPr>
        <p:spPr>
          <a:xfrm>
            <a:off x="457200" y="2468880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Figures: Auguste Comte, Karl Popper   |   Quality Criteria: Validity, reliability, generalizability</a:t>
            </a:r>
            <a:endParaRPr lang="en-US" sz="1000" dirty="0"/>
          </a:p>
        </p:txBody>
      </p:sp>
      <p:sp>
        <p:nvSpPr>
          <p:cNvPr id="13" name="Shape 10"/>
          <p:cNvSpPr/>
          <p:nvPr/>
        </p:nvSpPr>
        <p:spPr>
          <a:xfrm>
            <a:off x="457200" y="2788920"/>
            <a:ext cx="8229600" cy="502920"/>
          </a:xfrm>
          <a:prstGeom prst="rect">
            <a:avLst/>
          </a:prstGeom>
          <a:solidFill>
            <a:srgbClr val="1976D2">
              <a:alpha val="10000"/>
            </a:srgbClr>
          </a:solidFill>
          <a:ln/>
        </p:spPr>
      </p:sp>
      <p:sp>
        <p:nvSpPr>
          <p:cNvPr id="14" name="Shape 11"/>
          <p:cNvSpPr/>
          <p:nvPr/>
        </p:nvSpPr>
        <p:spPr>
          <a:xfrm>
            <a:off x="457200" y="2788920"/>
            <a:ext cx="54864" cy="502920"/>
          </a:xfrm>
          <a:prstGeom prst="rect">
            <a:avLst/>
          </a:prstGeom>
          <a:solidFill>
            <a:srgbClr val="1976D2"/>
          </a:solidFill>
          <a:ln/>
        </p:spPr>
      </p:sp>
      <p:sp>
        <p:nvSpPr>
          <p:cNvPr id="15" name="Text 12"/>
          <p:cNvSpPr/>
          <p:nvPr/>
        </p:nvSpPr>
        <p:spPr>
          <a:xfrm>
            <a:off x="640080" y="2788920"/>
            <a:ext cx="786384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Typical question: "What is the relationship between X and Y?"</a:t>
            </a:r>
            <a:endParaRPr lang="en-US" sz="1400" dirty="0"/>
          </a:p>
        </p:txBody>
      </p:sp>
      <p:sp>
        <p:nvSpPr>
          <p:cNvPr id="16" name="Shape 13"/>
          <p:cNvSpPr/>
          <p:nvPr/>
        </p:nvSpPr>
        <p:spPr>
          <a:xfrm>
            <a:off x="457200" y="3429000"/>
            <a:ext cx="8229600" cy="155448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17" name="Shape 14"/>
          <p:cNvSpPr/>
          <p:nvPr/>
        </p:nvSpPr>
        <p:spPr>
          <a:xfrm>
            <a:off x="457200" y="3429000"/>
            <a:ext cx="8229600" cy="320040"/>
          </a:xfrm>
          <a:prstGeom prst="rect">
            <a:avLst/>
          </a:prstGeom>
          <a:solidFill>
            <a:srgbClr val="1976D2"/>
          </a:solidFill>
          <a:ln/>
        </p:spPr>
      </p:sp>
      <p:sp>
        <p:nvSpPr>
          <p:cNvPr id="18" name="Text 15"/>
          <p:cNvSpPr/>
          <p:nvPr/>
        </p:nvSpPr>
        <p:spPr>
          <a:xfrm>
            <a:off x="640080" y="3456432"/>
            <a:ext cx="78638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📋 Research Scenario</a:t>
            </a:r>
            <a:endParaRPr lang="en-US" sz="1200" dirty="0"/>
          </a:p>
        </p:txBody>
      </p:sp>
      <p:sp>
        <p:nvSpPr>
          <p:cNvPr id="19" name="Text 16"/>
          <p:cNvSpPr/>
          <p:nvPr/>
        </p:nvSpPr>
        <p:spPr>
          <a:xfrm>
            <a:off x="640080" y="3840480"/>
            <a:ext cx="7863840" cy="10515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psychologist uses a randomised controlled trial to test whether cognitive behavioural therapy reduces anxiety symptoms, measuring outcomes with standardised scales across 200 participants.</a:t>
            </a:r>
            <a:endParaRPr lang="en-US" sz="13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7B1FA2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760" y="137160"/>
            <a:ext cx="594360" cy="59436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97280" y="182880"/>
            <a:ext cx="7315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Interpretivism</a:t>
            </a:r>
            <a:endParaRPr lang="en-US" sz="3000" dirty="0"/>
          </a:p>
        </p:txBody>
      </p:sp>
      <p:sp>
        <p:nvSpPr>
          <p:cNvPr id="5" name="Text 2"/>
          <p:cNvSpPr/>
          <p:nvPr/>
        </p:nvSpPr>
        <p:spPr>
          <a:xfrm>
            <a:off x="457200" y="1005840"/>
            <a:ext cx="8229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i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Human action is meaningful. Understanding requires grasping subjective meanings people attach to actions. Central: Verstehen.</a:t>
            </a:r>
            <a:endParaRPr lang="en-US" sz="1300" dirty="0"/>
          </a:p>
        </p:txBody>
      </p:sp>
      <p:sp>
        <p:nvSpPr>
          <p:cNvPr id="6" name="Text 3"/>
          <p:cNvSpPr/>
          <p:nvPr/>
        </p:nvSpPr>
        <p:spPr>
          <a:xfrm>
            <a:off x="45720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7B1FA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Ontology</a:t>
            </a:r>
            <a:endParaRPr lang="en-US" sz="1300" dirty="0"/>
          </a:p>
        </p:txBody>
      </p:sp>
      <p:sp>
        <p:nvSpPr>
          <p:cNvPr id="7" name="Text 4"/>
          <p:cNvSpPr/>
          <p:nvPr/>
        </p:nvSpPr>
        <p:spPr>
          <a:xfrm>
            <a:off x="45720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 created through meaningful human action and interpretation</a:t>
            </a:r>
            <a:endParaRPr lang="en-US" sz="1100" dirty="0"/>
          </a:p>
        </p:txBody>
      </p:sp>
      <p:sp>
        <p:nvSpPr>
          <p:cNvPr id="8" name="Text 5"/>
          <p:cNvSpPr/>
          <p:nvPr/>
        </p:nvSpPr>
        <p:spPr>
          <a:xfrm>
            <a:off x="329184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7B1FA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Epistemology</a:t>
            </a:r>
            <a:endParaRPr lang="en-US" sz="1300" dirty="0"/>
          </a:p>
        </p:txBody>
      </p:sp>
      <p:sp>
        <p:nvSpPr>
          <p:cNvPr id="9" name="Text 6"/>
          <p:cNvSpPr/>
          <p:nvPr/>
        </p:nvSpPr>
        <p:spPr>
          <a:xfrm>
            <a:off x="329184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Knowledge through understanding subjective meaning and lived experience</a:t>
            </a:r>
            <a:endParaRPr lang="en-US" sz="1100" dirty="0"/>
          </a:p>
        </p:txBody>
      </p:sp>
      <p:sp>
        <p:nvSpPr>
          <p:cNvPr id="10" name="Text 7"/>
          <p:cNvSpPr/>
          <p:nvPr/>
        </p:nvSpPr>
        <p:spPr>
          <a:xfrm>
            <a:off x="612648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7B1FA2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Methods</a:t>
            </a:r>
            <a:endParaRPr lang="en-US" sz="1300" dirty="0"/>
          </a:p>
        </p:txBody>
      </p:sp>
      <p:sp>
        <p:nvSpPr>
          <p:cNvPr id="11" name="Text 8"/>
          <p:cNvSpPr/>
          <p:nvPr/>
        </p:nvSpPr>
        <p:spPr>
          <a:xfrm>
            <a:off x="612648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Phenomenology, hermeneutics, ethnography, narrative analysis</a:t>
            </a:r>
            <a:endParaRPr lang="en-US" sz="1100" dirty="0"/>
          </a:p>
        </p:txBody>
      </p:sp>
      <p:sp>
        <p:nvSpPr>
          <p:cNvPr id="12" name="Text 9"/>
          <p:cNvSpPr/>
          <p:nvPr/>
        </p:nvSpPr>
        <p:spPr>
          <a:xfrm>
            <a:off x="457200" y="2468880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Figures: Max Weber, Wilhelm Dilthey, Alfred Schutz   |   Quality Criteria: Credibility, transferability, dependability</a:t>
            </a:r>
            <a:endParaRPr lang="en-US" sz="1000" dirty="0"/>
          </a:p>
        </p:txBody>
      </p:sp>
      <p:sp>
        <p:nvSpPr>
          <p:cNvPr id="13" name="Shape 10"/>
          <p:cNvSpPr/>
          <p:nvPr/>
        </p:nvSpPr>
        <p:spPr>
          <a:xfrm>
            <a:off x="457200" y="2788920"/>
            <a:ext cx="8229600" cy="502920"/>
          </a:xfrm>
          <a:prstGeom prst="rect">
            <a:avLst/>
          </a:prstGeom>
          <a:solidFill>
            <a:srgbClr val="7B1FA2">
              <a:alpha val="10000"/>
            </a:srgbClr>
          </a:solidFill>
          <a:ln/>
        </p:spPr>
      </p:sp>
      <p:sp>
        <p:nvSpPr>
          <p:cNvPr id="14" name="Shape 11"/>
          <p:cNvSpPr/>
          <p:nvPr/>
        </p:nvSpPr>
        <p:spPr>
          <a:xfrm>
            <a:off x="457200" y="2788920"/>
            <a:ext cx="54864" cy="502920"/>
          </a:xfrm>
          <a:prstGeom prst="rect">
            <a:avLst/>
          </a:prstGeom>
          <a:solidFill>
            <a:srgbClr val="7B1FA2"/>
          </a:solidFill>
          <a:ln/>
        </p:spPr>
      </p:sp>
      <p:sp>
        <p:nvSpPr>
          <p:cNvPr id="15" name="Text 12"/>
          <p:cNvSpPr/>
          <p:nvPr/>
        </p:nvSpPr>
        <p:spPr>
          <a:xfrm>
            <a:off x="640080" y="2788920"/>
            <a:ext cx="786384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Typical question: "What does X mean to people?"</a:t>
            </a:r>
            <a:endParaRPr lang="en-US" sz="1400" dirty="0"/>
          </a:p>
        </p:txBody>
      </p:sp>
      <p:sp>
        <p:nvSpPr>
          <p:cNvPr id="16" name="Shape 13"/>
          <p:cNvSpPr/>
          <p:nvPr/>
        </p:nvSpPr>
        <p:spPr>
          <a:xfrm>
            <a:off x="457200" y="3429000"/>
            <a:ext cx="8229600" cy="155448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17" name="Shape 14"/>
          <p:cNvSpPr/>
          <p:nvPr/>
        </p:nvSpPr>
        <p:spPr>
          <a:xfrm>
            <a:off x="457200" y="3429000"/>
            <a:ext cx="8229600" cy="320040"/>
          </a:xfrm>
          <a:prstGeom prst="rect">
            <a:avLst/>
          </a:prstGeom>
          <a:solidFill>
            <a:srgbClr val="7B1FA2"/>
          </a:solidFill>
          <a:ln/>
        </p:spPr>
      </p:sp>
      <p:sp>
        <p:nvSpPr>
          <p:cNvPr id="18" name="Text 15"/>
          <p:cNvSpPr/>
          <p:nvPr/>
        </p:nvSpPr>
        <p:spPr>
          <a:xfrm>
            <a:off x="640080" y="3456432"/>
            <a:ext cx="78638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📋 Research Scenario</a:t>
            </a:r>
            <a:endParaRPr lang="en-US" sz="1200" dirty="0"/>
          </a:p>
        </p:txBody>
      </p:sp>
      <p:sp>
        <p:nvSpPr>
          <p:cNvPr id="19" name="Text 16"/>
          <p:cNvSpPr/>
          <p:nvPr/>
        </p:nvSpPr>
        <p:spPr>
          <a:xfrm>
            <a:off x="640080" y="3840480"/>
            <a:ext cx="7863840" cy="10515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An education researcher conducts in-depth interviews with mature students to understand how they experience returning to university, exploring what this transition means to them personally.</a:t>
            </a:r>
            <a:endParaRPr lang="en-US" sz="13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388E3C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760" y="137160"/>
            <a:ext cx="594360" cy="59436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97280" y="182880"/>
            <a:ext cx="7315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Social Constructivism</a:t>
            </a:r>
            <a:endParaRPr lang="en-US" sz="3000" dirty="0"/>
          </a:p>
        </p:txBody>
      </p:sp>
      <p:sp>
        <p:nvSpPr>
          <p:cNvPr id="5" name="Text 2"/>
          <p:cNvSpPr/>
          <p:nvPr/>
        </p:nvSpPr>
        <p:spPr>
          <a:xfrm>
            <a:off x="457200" y="1005840"/>
            <a:ext cx="8229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i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 is socially constructed through shared meanings, language, and social practices. Multiple realities exist.</a:t>
            </a:r>
            <a:endParaRPr lang="en-US" sz="1300" dirty="0"/>
          </a:p>
        </p:txBody>
      </p:sp>
      <p:sp>
        <p:nvSpPr>
          <p:cNvPr id="6" name="Text 3"/>
          <p:cNvSpPr/>
          <p:nvPr/>
        </p:nvSpPr>
        <p:spPr>
          <a:xfrm>
            <a:off x="45720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388E3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Ontology</a:t>
            </a:r>
            <a:endParaRPr lang="en-US" sz="1300" dirty="0"/>
          </a:p>
        </p:txBody>
      </p:sp>
      <p:sp>
        <p:nvSpPr>
          <p:cNvPr id="7" name="Text 4"/>
          <p:cNvSpPr/>
          <p:nvPr/>
        </p:nvSpPr>
        <p:spPr>
          <a:xfrm>
            <a:off x="45720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Multiple realities, constructed through social interaction</a:t>
            </a:r>
            <a:endParaRPr lang="en-US" sz="1100" dirty="0"/>
          </a:p>
        </p:txBody>
      </p:sp>
      <p:sp>
        <p:nvSpPr>
          <p:cNvPr id="8" name="Text 5"/>
          <p:cNvSpPr/>
          <p:nvPr/>
        </p:nvSpPr>
        <p:spPr>
          <a:xfrm>
            <a:off x="329184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388E3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Epistemology</a:t>
            </a:r>
            <a:endParaRPr lang="en-US" sz="1300" dirty="0"/>
          </a:p>
        </p:txBody>
      </p:sp>
      <p:sp>
        <p:nvSpPr>
          <p:cNvPr id="9" name="Text 6"/>
          <p:cNvSpPr/>
          <p:nvPr/>
        </p:nvSpPr>
        <p:spPr>
          <a:xfrm>
            <a:off x="329184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Knowledge is co-created between researcher and participants</a:t>
            </a:r>
            <a:endParaRPr lang="en-US" sz="1100" dirty="0"/>
          </a:p>
        </p:txBody>
      </p:sp>
      <p:sp>
        <p:nvSpPr>
          <p:cNvPr id="10" name="Text 7"/>
          <p:cNvSpPr/>
          <p:nvPr/>
        </p:nvSpPr>
        <p:spPr>
          <a:xfrm>
            <a:off x="612648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388E3C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Methods</a:t>
            </a:r>
            <a:endParaRPr lang="en-US" sz="1300" dirty="0"/>
          </a:p>
        </p:txBody>
      </p:sp>
      <p:sp>
        <p:nvSpPr>
          <p:cNvPr id="11" name="Text 8"/>
          <p:cNvSpPr/>
          <p:nvPr/>
        </p:nvSpPr>
        <p:spPr>
          <a:xfrm>
            <a:off x="612648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Discourse analysis, participatory research, grounded theory</a:t>
            </a:r>
            <a:endParaRPr lang="en-US" sz="1100" dirty="0"/>
          </a:p>
        </p:txBody>
      </p:sp>
      <p:sp>
        <p:nvSpPr>
          <p:cNvPr id="12" name="Text 9"/>
          <p:cNvSpPr/>
          <p:nvPr/>
        </p:nvSpPr>
        <p:spPr>
          <a:xfrm>
            <a:off x="457200" y="2468880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Figures: Peter Berger, Thomas Luckmann, Kenneth Gergen   |   Quality Criteria: Authenticity, credibility, reflexivity</a:t>
            </a:r>
            <a:endParaRPr lang="en-US" sz="1000" dirty="0"/>
          </a:p>
        </p:txBody>
      </p:sp>
      <p:sp>
        <p:nvSpPr>
          <p:cNvPr id="13" name="Shape 10"/>
          <p:cNvSpPr/>
          <p:nvPr/>
        </p:nvSpPr>
        <p:spPr>
          <a:xfrm>
            <a:off x="457200" y="2788920"/>
            <a:ext cx="8229600" cy="502920"/>
          </a:xfrm>
          <a:prstGeom prst="rect">
            <a:avLst/>
          </a:prstGeom>
          <a:solidFill>
            <a:srgbClr val="388E3C">
              <a:alpha val="10000"/>
            </a:srgbClr>
          </a:solidFill>
          <a:ln/>
        </p:spPr>
      </p:sp>
      <p:sp>
        <p:nvSpPr>
          <p:cNvPr id="14" name="Shape 11"/>
          <p:cNvSpPr/>
          <p:nvPr/>
        </p:nvSpPr>
        <p:spPr>
          <a:xfrm>
            <a:off x="457200" y="2788920"/>
            <a:ext cx="54864" cy="502920"/>
          </a:xfrm>
          <a:prstGeom prst="rect">
            <a:avLst/>
          </a:prstGeom>
          <a:solidFill>
            <a:srgbClr val="388E3C"/>
          </a:solidFill>
          <a:ln/>
        </p:spPr>
      </p:sp>
      <p:sp>
        <p:nvSpPr>
          <p:cNvPr id="15" name="Text 12"/>
          <p:cNvSpPr/>
          <p:nvPr/>
        </p:nvSpPr>
        <p:spPr>
          <a:xfrm>
            <a:off x="640080" y="2788920"/>
            <a:ext cx="786384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Typical question: "How is X socially constructed?"</a:t>
            </a:r>
            <a:endParaRPr lang="en-US" sz="1400" dirty="0"/>
          </a:p>
        </p:txBody>
      </p:sp>
      <p:sp>
        <p:nvSpPr>
          <p:cNvPr id="16" name="Shape 13"/>
          <p:cNvSpPr/>
          <p:nvPr/>
        </p:nvSpPr>
        <p:spPr>
          <a:xfrm>
            <a:off x="457200" y="3429000"/>
            <a:ext cx="8229600" cy="155448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17" name="Shape 14"/>
          <p:cNvSpPr/>
          <p:nvPr/>
        </p:nvSpPr>
        <p:spPr>
          <a:xfrm>
            <a:off x="457200" y="3429000"/>
            <a:ext cx="8229600" cy="320040"/>
          </a:xfrm>
          <a:prstGeom prst="rect">
            <a:avLst/>
          </a:prstGeom>
          <a:solidFill>
            <a:srgbClr val="388E3C"/>
          </a:solidFill>
          <a:ln/>
        </p:spPr>
      </p:sp>
      <p:sp>
        <p:nvSpPr>
          <p:cNvPr id="18" name="Text 15"/>
          <p:cNvSpPr/>
          <p:nvPr/>
        </p:nvSpPr>
        <p:spPr>
          <a:xfrm>
            <a:off x="640080" y="3456432"/>
            <a:ext cx="78638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📋 Research Scenario</a:t>
            </a:r>
            <a:endParaRPr lang="en-US" sz="1200" dirty="0"/>
          </a:p>
        </p:txBody>
      </p:sp>
      <p:sp>
        <p:nvSpPr>
          <p:cNvPr id="19" name="Text 16"/>
          <p:cNvSpPr/>
          <p:nvPr/>
        </p:nvSpPr>
        <p:spPr>
          <a:xfrm>
            <a:off x="640080" y="3840480"/>
            <a:ext cx="7863840" cy="10515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sociologist analyses how 'good parenting' is constructed differently in media, policy documents, and parent support groups, examining whose definitions dominate and why.</a:t>
            </a:r>
            <a:endParaRPr lang="en-US" sz="13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F8F7F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F57C00"/>
          </a:solidFill>
          <a:ln/>
        </p:spPr>
      </p:sp>
      <p:pic>
        <p:nvPicPr>
          <p:cNvPr id="3" name="Image 0" descr="preencoded.png">    </p:cNvPr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760" y="137160"/>
            <a:ext cx="594360" cy="59436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1097280" y="182880"/>
            <a:ext cx="7315200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indent="0" marL="0">
              <a:buNone/>
            </a:pPr>
            <a:r>
              <a:rPr lang="en-US" sz="3000" b="1" dirty="0">
                <a:solidFill>
                  <a:srgbClr val="FFFFFF"/>
                </a:solidFill>
                <a:latin typeface="Georgia" pitchFamily="34" charset="0"/>
                <a:ea typeface="Georgia" pitchFamily="34" charset="-122"/>
                <a:cs typeface="Georgia" pitchFamily="34" charset="-120"/>
              </a:rPr>
              <a:t>Critical Realism</a:t>
            </a:r>
            <a:endParaRPr lang="en-US" sz="3000" dirty="0"/>
          </a:p>
        </p:txBody>
      </p:sp>
      <p:sp>
        <p:nvSpPr>
          <p:cNvPr id="5" name="Text 2"/>
          <p:cNvSpPr/>
          <p:nvPr/>
        </p:nvSpPr>
        <p:spPr>
          <a:xfrm>
            <a:off x="457200" y="1005840"/>
            <a:ext cx="8229600" cy="45720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i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Reality is stratified: the empirical (experienced), the actual (events), and the real (underlying mechanisms).</a:t>
            </a:r>
            <a:endParaRPr lang="en-US" sz="1300" dirty="0"/>
          </a:p>
        </p:txBody>
      </p:sp>
      <p:sp>
        <p:nvSpPr>
          <p:cNvPr id="6" name="Text 3"/>
          <p:cNvSpPr/>
          <p:nvPr/>
        </p:nvSpPr>
        <p:spPr>
          <a:xfrm>
            <a:off x="45720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F57C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Ontology</a:t>
            </a:r>
            <a:endParaRPr lang="en-US" sz="1300" dirty="0"/>
          </a:p>
        </p:txBody>
      </p:sp>
      <p:sp>
        <p:nvSpPr>
          <p:cNvPr id="7" name="Text 4"/>
          <p:cNvSpPr/>
          <p:nvPr/>
        </p:nvSpPr>
        <p:spPr>
          <a:xfrm>
            <a:off x="45720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Stratified reality with structures and mechanisms that exist independently</a:t>
            </a:r>
            <a:endParaRPr lang="en-US" sz="1100" dirty="0"/>
          </a:p>
        </p:txBody>
      </p:sp>
      <p:sp>
        <p:nvSpPr>
          <p:cNvPr id="8" name="Text 5"/>
          <p:cNvSpPr/>
          <p:nvPr/>
        </p:nvSpPr>
        <p:spPr>
          <a:xfrm>
            <a:off x="329184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F57C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Epistemology</a:t>
            </a:r>
            <a:endParaRPr lang="en-US" sz="1300" dirty="0"/>
          </a:p>
        </p:txBody>
      </p:sp>
      <p:sp>
        <p:nvSpPr>
          <p:cNvPr id="9" name="Text 6"/>
          <p:cNvSpPr/>
          <p:nvPr/>
        </p:nvSpPr>
        <p:spPr>
          <a:xfrm>
            <a:off x="329184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Knowledge through retroduction — inferring mechanisms from effects</a:t>
            </a:r>
            <a:endParaRPr lang="en-US" sz="1100" dirty="0"/>
          </a:p>
        </p:txBody>
      </p:sp>
      <p:sp>
        <p:nvSpPr>
          <p:cNvPr id="10" name="Text 7"/>
          <p:cNvSpPr/>
          <p:nvPr/>
        </p:nvSpPr>
        <p:spPr>
          <a:xfrm>
            <a:off x="6126480" y="1508760"/>
            <a:ext cx="265176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300" b="1" dirty="0">
                <a:solidFill>
                  <a:srgbClr val="F57C0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Methods</a:t>
            </a:r>
            <a:endParaRPr lang="en-US" sz="1300" dirty="0"/>
          </a:p>
        </p:txBody>
      </p:sp>
      <p:sp>
        <p:nvSpPr>
          <p:cNvPr id="11" name="Text 8"/>
          <p:cNvSpPr/>
          <p:nvPr/>
        </p:nvSpPr>
        <p:spPr>
          <a:xfrm>
            <a:off x="6126480" y="1783080"/>
            <a:ext cx="2651760" cy="64008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1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Mixed methods, case studies, mechanism-focused analysis</a:t>
            </a:r>
            <a:endParaRPr lang="en-US" sz="1100" dirty="0"/>
          </a:p>
        </p:txBody>
      </p:sp>
      <p:sp>
        <p:nvSpPr>
          <p:cNvPr id="12" name="Text 9"/>
          <p:cNvSpPr/>
          <p:nvPr/>
        </p:nvSpPr>
        <p:spPr>
          <a:xfrm>
            <a:off x="457200" y="2468880"/>
            <a:ext cx="822960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000" dirty="0">
                <a:solidFill>
                  <a:srgbClr val="6B7B8A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Key Figures: Roy Bhaskar, Margaret Archer, Andrew Sayer   |   Quality Criteria: Explanatory power, mechanism identification</a:t>
            </a:r>
            <a:endParaRPr lang="en-US" sz="1000" dirty="0"/>
          </a:p>
        </p:txBody>
      </p:sp>
      <p:sp>
        <p:nvSpPr>
          <p:cNvPr id="13" name="Shape 10"/>
          <p:cNvSpPr/>
          <p:nvPr/>
        </p:nvSpPr>
        <p:spPr>
          <a:xfrm>
            <a:off x="457200" y="2788920"/>
            <a:ext cx="8229600" cy="502920"/>
          </a:xfrm>
          <a:prstGeom prst="rect">
            <a:avLst/>
          </a:prstGeom>
          <a:solidFill>
            <a:srgbClr val="F57C00">
              <a:alpha val="10000"/>
            </a:srgbClr>
          </a:solidFill>
          <a:ln/>
        </p:spPr>
      </p:sp>
      <p:sp>
        <p:nvSpPr>
          <p:cNvPr id="14" name="Shape 11"/>
          <p:cNvSpPr/>
          <p:nvPr/>
        </p:nvSpPr>
        <p:spPr>
          <a:xfrm>
            <a:off x="457200" y="2788920"/>
            <a:ext cx="54864" cy="502920"/>
          </a:xfrm>
          <a:prstGeom prst="rect">
            <a:avLst/>
          </a:prstGeom>
          <a:solidFill>
            <a:srgbClr val="F57C00"/>
          </a:solidFill>
          <a:ln/>
        </p:spPr>
      </p:sp>
      <p:sp>
        <p:nvSpPr>
          <p:cNvPr id="15" name="Text 12"/>
          <p:cNvSpPr/>
          <p:nvPr/>
        </p:nvSpPr>
        <p:spPr>
          <a:xfrm>
            <a:off x="640080" y="2788920"/>
            <a:ext cx="7863840" cy="5029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400" b="1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Typical question: "What mechanisms cause X?"</a:t>
            </a:r>
            <a:endParaRPr lang="en-US" sz="1400" dirty="0"/>
          </a:p>
        </p:txBody>
      </p:sp>
      <p:sp>
        <p:nvSpPr>
          <p:cNvPr id="16" name="Shape 13"/>
          <p:cNvSpPr/>
          <p:nvPr/>
        </p:nvSpPr>
        <p:spPr>
          <a:xfrm>
            <a:off x="457200" y="3429000"/>
            <a:ext cx="8229600" cy="1554480"/>
          </a:xfrm>
          <a:prstGeom prst="rect">
            <a:avLst/>
          </a:prstGeom>
          <a:solidFill>
            <a:srgbClr val="FFFFFF"/>
          </a:solidFill>
          <a:ln/>
          <a:effectLst>
            <a:outerShdw sx="100000" sy="100000" kx="0" ky="0" algn="bl" rotWithShape="0" blurRad="76200" dist="25400" dir="8100000">
              <a:srgbClr val="000000">
                <a:alpha val="10000"/>
              </a:srgbClr>
            </a:outerShdw>
          </a:effectLst>
        </p:spPr>
      </p:sp>
      <p:sp>
        <p:nvSpPr>
          <p:cNvPr id="17" name="Shape 14"/>
          <p:cNvSpPr/>
          <p:nvPr/>
        </p:nvSpPr>
        <p:spPr>
          <a:xfrm>
            <a:off x="457200" y="3429000"/>
            <a:ext cx="8229600" cy="320040"/>
          </a:xfrm>
          <a:prstGeom prst="rect">
            <a:avLst/>
          </a:prstGeom>
          <a:solidFill>
            <a:srgbClr val="F57C00"/>
          </a:solidFill>
          <a:ln/>
        </p:spPr>
      </p:sp>
      <p:sp>
        <p:nvSpPr>
          <p:cNvPr id="18" name="Text 15"/>
          <p:cNvSpPr/>
          <p:nvPr/>
        </p:nvSpPr>
        <p:spPr>
          <a:xfrm>
            <a:off x="640080" y="3456432"/>
            <a:ext cx="7863840" cy="274320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indent="0" marL="0">
              <a:buNone/>
            </a:pPr>
            <a:r>
              <a:rPr lang="en-US" sz="1200" b="1" dirty="0">
                <a:solidFill>
                  <a:srgbClr val="FFFFFF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📋 Research Scenario</a:t>
            </a:r>
            <a:endParaRPr lang="en-US" sz="1200" dirty="0"/>
          </a:p>
        </p:txBody>
      </p:sp>
      <p:sp>
        <p:nvSpPr>
          <p:cNvPr id="19" name="Text 16"/>
          <p:cNvSpPr/>
          <p:nvPr/>
        </p:nvSpPr>
        <p:spPr>
          <a:xfrm>
            <a:off x="640080" y="3840480"/>
            <a:ext cx="7863840" cy="1051560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indent="0" marL="0">
              <a:buNone/>
            </a:pPr>
            <a:r>
              <a:rPr lang="en-US" sz="1300" dirty="0">
                <a:solidFill>
                  <a:srgbClr val="2C3E50"/>
                </a:solidFill>
                <a:latin typeface="Calibri" pitchFamily="34" charset="0"/>
                <a:ea typeface="Calibri" pitchFamily="34" charset="-122"/>
                <a:cs typeface="Calibri" pitchFamily="34" charset="-120"/>
              </a:rPr>
              <a:t>A health researcher investigates why a successful smoking cessation programme works in some GP practices but not others, identifying the underlying conditions and mechanisms that enable or block effectiveness.</a:t>
            </a:r>
            <a:endParaRPr lang="en-US" sz="13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Paradigms</dc:title>
  <dc:subject>PptxGenJS Presentation</dc:subject>
  <dc:creator>Dr Pauline Prevett, University of Manchester</dc:creator>
  <cp:lastModifiedBy>Dr Pauline Prevett, University of Manchester</cp:lastModifiedBy>
  <cp:revision>1</cp:revision>
  <dcterms:created xsi:type="dcterms:W3CDTF">2026-03-01T23:03:31Z</dcterms:created>
  <dcterms:modified xsi:type="dcterms:W3CDTF">2026-03-01T23:03:31Z</dcterms:modified>
</cp:coreProperties>
</file>